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2" r:id="rId1"/>
  </p:sldMasterIdLst>
  <p:notesMasterIdLst>
    <p:notesMasterId r:id="rId47"/>
  </p:notesMasterIdLst>
  <p:handoutMasterIdLst>
    <p:handoutMasterId r:id="rId48"/>
  </p:handoutMasterIdLst>
  <p:sldIdLst>
    <p:sldId id="256" r:id="rId2"/>
    <p:sldId id="307" r:id="rId3"/>
    <p:sldId id="358" r:id="rId4"/>
    <p:sldId id="417" r:id="rId5"/>
    <p:sldId id="385" r:id="rId6"/>
    <p:sldId id="423" r:id="rId7"/>
    <p:sldId id="386" r:id="rId8"/>
    <p:sldId id="390" r:id="rId9"/>
    <p:sldId id="424" r:id="rId10"/>
    <p:sldId id="389" r:id="rId11"/>
    <p:sldId id="388" r:id="rId12"/>
    <p:sldId id="391" r:id="rId13"/>
    <p:sldId id="401" r:id="rId14"/>
    <p:sldId id="400" r:id="rId15"/>
    <p:sldId id="302" r:id="rId16"/>
    <p:sldId id="288" r:id="rId17"/>
    <p:sldId id="292" r:id="rId18"/>
    <p:sldId id="293" r:id="rId19"/>
    <p:sldId id="294" r:id="rId20"/>
    <p:sldId id="402" r:id="rId21"/>
    <p:sldId id="258" r:id="rId22"/>
    <p:sldId id="282" r:id="rId23"/>
    <p:sldId id="403" r:id="rId24"/>
    <p:sldId id="419" r:id="rId25"/>
    <p:sldId id="295" r:id="rId26"/>
    <p:sldId id="408" r:id="rId27"/>
    <p:sldId id="407" r:id="rId28"/>
    <p:sldId id="421" r:id="rId29"/>
    <p:sldId id="404" r:id="rId30"/>
    <p:sldId id="406" r:id="rId31"/>
    <p:sldId id="399" r:id="rId32"/>
    <p:sldId id="398" r:id="rId33"/>
    <p:sldId id="422" r:id="rId34"/>
    <p:sldId id="425" r:id="rId35"/>
    <p:sldId id="427" r:id="rId36"/>
    <p:sldId id="414" r:id="rId37"/>
    <p:sldId id="428" r:id="rId38"/>
    <p:sldId id="409" r:id="rId39"/>
    <p:sldId id="420" r:id="rId40"/>
    <p:sldId id="415" r:id="rId41"/>
    <p:sldId id="418" r:id="rId42"/>
    <p:sldId id="412" r:id="rId43"/>
    <p:sldId id="410" r:id="rId44"/>
    <p:sldId id="411" r:id="rId45"/>
    <p:sldId id="355" r:id="rId46"/>
  </p:sldIdLst>
  <p:sldSz cx="9144000" cy="6858000" type="screen4x3"/>
  <p:notesSz cx="6858000" cy="9144000"/>
  <p:embeddedFontLst>
    <p:embeddedFont>
      <p:font typeface="Abadi" panose="020B0604020104020204" pitchFamily="34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ndara" panose="020E0502030303020204" pitchFamily="34" charset="0"/>
      <p:regular r:id="rId54"/>
      <p:bold r:id="rId55"/>
      <p:italic r:id="rId56"/>
      <p:boldItalic r:id="rId57"/>
    </p:embeddedFont>
    <p:embeddedFont>
      <p:font typeface="SchokoRegular" panose="02000506000000020002" pitchFamily="50" charset="0"/>
      <p:regular r:id="rId58"/>
    </p:embeddedFont>
    <p:embeddedFont>
      <p:font typeface="Wingdings 3" panose="05040102010807070707" pitchFamily="18" charset="2"/>
      <p:regular r:id="rId5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hard Klein" initials="WK" lastIdx="1" clrIdx="0">
    <p:extLst>
      <p:ext uri="{19B8F6BF-5375-455C-9EA6-DF929625EA0E}">
        <p15:presenceInfo xmlns:p15="http://schemas.microsoft.com/office/powerpoint/2012/main" userId="a6428b1b0543fdd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00"/>
    <a:srgbClr val="CC0066"/>
    <a:srgbClr val="003300"/>
    <a:srgbClr val="CCFF99"/>
    <a:srgbClr val="FFFF99"/>
    <a:srgbClr val="FFFF00"/>
    <a:srgbClr val="FFFF66"/>
    <a:srgbClr val="001C00"/>
    <a:srgbClr val="001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196"/>
    </p:cViewPr>
  </p:sorterViewPr>
  <p:notesViewPr>
    <p:cSldViewPr snapToGrid="0">
      <p:cViewPr varScale="1">
        <p:scale>
          <a:sx n="70" d="100"/>
          <a:sy n="70" d="100"/>
        </p:scale>
        <p:origin x="316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56" Type="http://schemas.openxmlformats.org/officeDocument/2006/relationships/font" Target="fonts/font8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6AAEB73-6BA7-4F06-943F-FCCDEABFA0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DE" altLang="de-DE" sz="1800" dirty="0">
                <a:solidFill>
                  <a:schemeClr val="accent6">
                    <a:lumMod val="50000"/>
                  </a:schemeClr>
                </a:solidFill>
                <a:latin typeface="SchokoRegular" panose="02000506000000020002" pitchFamily="50" charset="0"/>
              </a:rPr>
              <a:t>Kohärenz Seminar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6A458A0-99ED-493A-A69E-B42A79C092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2482B-82A8-471D-AC03-FDAA030EB42C}" type="datetimeFigureOut">
              <a:rPr lang="de-AT" smtClean="0"/>
              <a:t>15.03.2021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335CC6E-207C-4BCF-ABEA-A261819AB2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8851647-F8D5-49FC-89CC-B5141035B5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CED9BF-5E25-4445-9BDC-21425DEB1AB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679094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B134B-5C99-444D-99D5-EA72606ECF94}" type="datetimeFigureOut">
              <a:rPr lang="de-AT" smtClean="0"/>
              <a:t>15.03.2021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DA47B-195A-43A7-9E43-800C8B8C36E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76629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7C92D-EF2F-4D86-B91B-28C44F4AF967}" type="slidenum">
              <a:rPr lang="de-AT" altLang="de-DE" smtClean="0"/>
              <a:pPr/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2425298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7D286-E748-49E6-8328-6251E2DD05B7}" type="slidenum">
              <a:rPr lang="de-AT" altLang="de-DE" smtClean="0"/>
              <a:pPr/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943566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7D286-E748-49E6-8328-6251E2DD05B7}" type="slidenum">
              <a:rPr lang="de-AT" altLang="de-DE" smtClean="0"/>
              <a:pPr/>
              <a:t>‹Nr.›</a:t>
            </a:fld>
            <a:endParaRPr lang="de-AT" altLang="de-DE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1065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7D286-E748-49E6-8328-6251E2DD05B7}" type="slidenum">
              <a:rPr lang="de-AT" altLang="de-DE" smtClean="0"/>
              <a:pPr/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598742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7D286-E748-49E6-8328-6251E2DD05B7}" type="slidenum">
              <a:rPr lang="de-AT" altLang="de-DE" smtClean="0"/>
              <a:pPr/>
              <a:t>‹Nr.›</a:t>
            </a:fld>
            <a:endParaRPr lang="de-AT" altLang="de-DE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7981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7D286-E748-49E6-8328-6251E2DD05B7}" type="slidenum">
              <a:rPr lang="de-AT" altLang="de-DE" smtClean="0"/>
              <a:pPr/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369103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D8CB7-163D-4019-8171-C37C6D53981E}" type="slidenum">
              <a:rPr lang="de-AT" altLang="de-DE" smtClean="0"/>
              <a:pPr/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901549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F57B9-D221-4D63-B382-446B4DE3F2E1}" type="slidenum">
              <a:rPr lang="de-AT" altLang="de-DE" smtClean="0"/>
              <a:pPr/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417526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1412875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8313" y="2708275"/>
            <a:ext cx="4038600" cy="34178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59313" y="2708275"/>
            <a:ext cx="4038600" cy="163195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59313" y="4492625"/>
            <a:ext cx="4038600" cy="16335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de-AT" alt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3508170" y="5999807"/>
            <a:ext cx="3498573" cy="476250"/>
          </a:xfrm>
        </p:spPr>
        <p:txBody>
          <a:bodyPr/>
          <a:lstStyle>
            <a:lvl1pPr>
              <a:defRPr/>
            </a:lvl1pPr>
          </a:lstStyle>
          <a:p>
            <a:r>
              <a:rPr lang="de-AT" altLang="de-DE" dirty="0"/>
              <a:t>www.Biofeedback-Linz.at</a:t>
            </a:r>
          </a:p>
          <a:p>
            <a:endParaRPr lang="de-AT" alt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2E49846-FC28-4851-BBCE-32AAC897C9F9}" type="slidenum">
              <a:rPr lang="de-AT" altLang="de-DE"/>
              <a:pPr/>
              <a:t>‹Nr.›</a:t>
            </a:fld>
            <a:endParaRPr lang="de-AT" alt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2726906" y="6396335"/>
            <a:ext cx="3560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>
                <a:solidFill>
                  <a:srgbClr val="F7CC09"/>
                </a:solidFill>
                <a:latin typeface="Candara" panose="020E0502030303020204" pitchFamily="34" charset="0"/>
              </a:rPr>
              <a:t>www.Biofeedback-Linz.at</a:t>
            </a:r>
          </a:p>
        </p:txBody>
      </p:sp>
    </p:spTree>
    <p:extLst>
      <p:ext uri="{BB962C8B-B14F-4D97-AF65-F5344CB8AC3E}">
        <p14:creationId xmlns:p14="http://schemas.microsoft.com/office/powerpoint/2010/main" val="4243658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80154"/>
            <a:ext cx="6347713" cy="630622"/>
          </a:xfrm>
        </p:spPr>
        <p:txBody>
          <a:bodyPr/>
          <a:lstStyle>
            <a:lvl1pPr>
              <a:defRPr>
                <a:latin typeface="SchokoRegular" panose="02000506000000020002" pitchFamily="50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5FB7-7F29-4E78-BF86-BA213182F4F6}" type="slidenum">
              <a:rPr lang="de-AT" altLang="de-DE" smtClean="0"/>
              <a:pPr/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4248550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108E8-E5A6-4B0A-A9DF-AEC31D996A28}" type="slidenum">
              <a:rPr lang="de-AT" altLang="de-DE" smtClean="0"/>
              <a:pPr/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517637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51721"/>
            <a:ext cx="6347714" cy="715617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BB67-D1FA-4661-ABCC-3AE04BFDA471}" type="slidenum">
              <a:rPr lang="de-AT" altLang="de-DE" smtClean="0"/>
              <a:pPr/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840714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BF15-DDC4-4FFF-9477-457D5E4A76E9}" type="slidenum">
              <a:rPr lang="de-AT" altLang="de-DE" smtClean="0"/>
              <a:pPr/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79582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8159F-5185-404E-986E-6A0C1331586A}" type="slidenum">
              <a:rPr lang="de-AT" altLang="de-DE" smtClean="0"/>
              <a:pPr/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272460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87CEA-B98C-47C0-BCFD-D305E9E7A47A}" type="slidenum">
              <a:rPr lang="de-AT" altLang="de-DE" smtClean="0"/>
              <a:pPr/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04293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CB4E-822C-4961-9095-F50A6565DDD5}" type="slidenum">
              <a:rPr lang="de-AT" altLang="de-DE" smtClean="0"/>
              <a:pPr/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13070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6AE4D-E8FE-4ACC-BCEC-08E71F9069F8}" type="slidenum">
              <a:rPr lang="de-AT" altLang="de-DE" smtClean="0"/>
              <a:pPr/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684007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" y="213998"/>
            <a:ext cx="1876575" cy="103695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1465941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3F7D286-E748-49E6-8328-6251E2DD05B7}" type="slidenum">
              <a:rPr lang="de-AT" altLang="de-DE" smtClean="0"/>
              <a:pPr/>
              <a:t>‹Nr.›</a:t>
            </a:fld>
            <a:endParaRPr lang="de-AT" altLang="de-DE"/>
          </a:p>
        </p:txBody>
      </p:sp>
      <p:sp>
        <p:nvSpPr>
          <p:cNvPr id="26" name="Rechteck 25"/>
          <p:cNvSpPr/>
          <p:nvPr userDrawn="1"/>
        </p:nvSpPr>
        <p:spPr>
          <a:xfrm>
            <a:off x="5002816" y="914267"/>
            <a:ext cx="2513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Kohärenz - Seminar</a:t>
            </a:r>
            <a:endParaRPr lang="de-AT" dirty="0">
              <a:solidFill>
                <a:schemeClr val="accent1"/>
              </a:solidFill>
            </a:endParaRPr>
          </a:p>
        </p:txBody>
      </p:sp>
      <p:sp>
        <p:nvSpPr>
          <p:cNvPr id="27" name="Rechteck 26"/>
          <p:cNvSpPr/>
          <p:nvPr userDrawn="1"/>
        </p:nvSpPr>
        <p:spPr>
          <a:xfrm>
            <a:off x="1793505" y="6413744"/>
            <a:ext cx="41835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chemeClr val="accent2"/>
                </a:solidFill>
              </a:rPr>
              <a:t>www.Atemwunder.at</a:t>
            </a:r>
            <a:endParaRPr lang="de-AT" sz="2400" b="1" dirty="0">
              <a:solidFill>
                <a:schemeClr val="accent2"/>
              </a:solidFill>
            </a:endParaRPr>
          </a:p>
        </p:txBody>
      </p:sp>
      <p:sp>
        <p:nvSpPr>
          <p:cNvPr id="28" name="Rechteck 27"/>
          <p:cNvSpPr/>
          <p:nvPr userDrawn="1"/>
        </p:nvSpPr>
        <p:spPr>
          <a:xfrm>
            <a:off x="409634" y="1279232"/>
            <a:ext cx="6916076" cy="46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" name="Rechteck 28"/>
          <p:cNvSpPr/>
          <p:nvPr userDrawn="1"/>
        </p:nvSpPr>
        <p:spPr>
          <a:xfrm>
            <a:off x="409633" y="6385463"/>
            <a:ext cx="6547679" cy="4571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6100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fif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7835" y="4509443"/>
            <a:ext cx="7154986" cy="920844"/>
          </a:xfrm>
        </p:spPr>
        <p:txBody>
          <a:bodyPr/>
          <a:lstStyle/>
          <a:p>
            <a:pPr algn="ctr" eaLnBrk="1" hangingPunct="1"/>
            <a:r>
              <a:rPr lang="de-DE" altLang="de-DE" dirty="0"/>
              <a:t>Herzlich Willkommen!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39241" y="3735075"/>
            <a:ext cx="6372174" cy="677283"/>
          </a:xfrm>
        </p:spPr>
        <p:txBody>
          <a:bodyPr>
            <a:normAutofit/>
          </a:bodyPr>
          <a:lstStyle/>
          <a:p>
            <a:pPr algn="ctr"/>
            <a:r>
              <a:rPr lang="de-DE" altLang="de-DE" sz="3600" dirty="0"/>
              <a:t>Wolfhard Klein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4" y="441571"/>
            <a:ext cx="3942417" cy="217849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EB303F7B-A147-42A4-B81C-8443B763874E}"/>
              </a:ext>
            </a:extLst>
          </p:cNvPr>
          <p:cNvSpPr txBox="1">
            <a:spLocks noChangeArrowheads="1"/>
          </p:cNvSpPr>
          <p:nvPr/>
        </p:nvSpPr>
        <p:spPr>
          <a:xfrm>
            <a:off x="647835" y="2717146"/>
            <a:ext cx="7154986" cy="9208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altLang="de-DE" dirty="0"/>
              <a:t>Kohärenz Seminar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Stress = Aktivierung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67160" y="2194044"/>
            <a:ext cx="6347714" cy="388077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de-AT" altLang="de-DE" sz="3200" b="1" dirty="0">
                <a:solidFill>
                  <a:schemeClr val="accent5"/>
                </a:solidFill>
              </a:rPr>
              <a:t>Herzschlag - schneller</a:t>
            </a:r>
          </a:p>
          <a:p>
            <a:pPr>
              <a:lnSpc>
                <a:spcPct val="90000"/>
              </a:lnSpc>
            </a:pPr>
            <a:r>
              <a:rPr lang="de-AT" altLang="de-DE" sz="3200" dirty="0"/>
              <a:t>Atmung – schneller und  flacher</a:t>
            </a:r>
          </a:p>
          <a:p>
            <a:pPr>
              <a:lnSpc>
                <a:spcPct val="90000"/>
              </a:lnSpc>
            </a:pPr>
            <a:r>
              <a:rPr lang="de-AT" altLang="de-DE" sz="3200" dirty="0"/>
              <a:t>Hauttemperatur - kälter</a:t>
            </a:r>
          </a:p>
          <a:p>
            <a:pPr>
              <a:lnSpc>
                <a:spcPct val="90000"/>
              </a:lnSpc>
            </a:pPr>
            <a:r>
              <a:rPr lang="de-AT" altLang="de-DE" sz="3200" b="1" dirty="0">
                <a:solidFill>
                  <a:schemeClr val="accent5"/>
                </a:solidFill>
              </a:rPr>
              <a:t>Blutgefäße - enger</a:t>
            </a:r>
          </a:p>
          <a:p>
            <a:pPr>
              <a:lnSpc>
                <a:spcPct val="90000"/>
              </a:lnSpc>
            </a:pPr>
            <a:r>
              <a:rPr lang="de-AT" altLang="de-DE" sz="3200" dirty="0"/>
              <a:t>Hautleitwert - höher</a:t>
            </a:r>
          </a:p>
          <a:p>
            <a:pPr>
              <a:lnSpc>
                <a:spcPct val="90000"/>
              </a:lnSpc>
            </a:pPr>
            <a:r>
              <a:rPr lang="de-AT" altLang="de-DE" sz="3200" dirty="0"/>
              <a:t>Muskelanspannung - höher</a:t>
            </a:r>
          </a:p>
          <a:p>
            <a:pPr>
              <a:lnSpc>
                <a:spcPct val="90000"/>
              </a:lnSpc>
            </a:pPr>
            <a:r>
              <a:rPr lang="de-AT" altLang="de-DE" sz="3200" dirty="0"/>
              <a:t>Gehirntätigkeit - anders</a:t>
            </a:r>
          </a:p>
        </p:txBody>
      </p:sp>
    </p:spTree>
    <p:extLst>
      <p:ext uri="{BB962C8B-B14F-4D97-AF65-F5344CB8AC3E}">
        <p14:creationId xmlns:p14="http://schemas.microsoft.com/office/powerpoint/2010/main" val="359465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e-AT"/>
          </a:p>
        </p:txBody>
      </p:sp>
      <p:pic>
        <p:nvPicPr>
          <p:cNvPr id="4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13" y="1277817"/>
            <a:ext cx="7120123" cy="496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4CA8B40-0271-40DE-9ECD-99F73B159285}"/>
              </a:ext>
            </a:extLst>
          </p:cNvPr>
          <p:cNvSpPr txBox="1"/>
          <p:nvPr/>
        </p:nvSpPr>
        <p:spPr>
          <a:xfrm rot="20149988">
            <a:off x="4967023" y="4777681"/>
            <a:ext cx="39805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7200" i="1" dirty="0">
                <a:solidFill>
                  <a:srgbClr val="C00000"/>
                </a:solidFill>
                <a:latin typeface="Abadi" panose="020B0604020202020204" pitchFamily="34" charset="0"/>
              </a:rPr>
              <a:t>Corona ?</a:t>
            </a:r>
          </a:p>
        </p:txBody>
      </p:sp>
    </p:spTree>
    <p:extLst>
      <p:ext uri="{BB962C8B-B14F-4D97-AF65-F5344CB8AC3E}">
        <p14:creationId xmlns:p14="http://schemas.microsoft.com/office/powerpoint/2010/main" val="116135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Stress und Gesundheit</a:t>
            </a:r>
          </a:p>
        </p:txBody>
      </p:sp>
      <p:pic>
        <p:nvPicPr>
          <p:cNvPr id="4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63" y="2160588"/>
            <a:ext cx="5401286" cy="388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3592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72BFC8-7B01-4079-9C9B-0B35D1644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Stress und Gesundheit</a:t>
            </a:r>
          </a:p>
        </p:txBody>
      </p:sp>
      <p:pic>
        <p:nvPicPr>
          <p:cNvPr id="4" name="How Stress Affects Our Immune System">
            <a:hlinkClick r:id="" action="ppaction://media"/>
            <a:extLst>
              <a:ext uri="{FF2B5EF4-FFF2-40B4-BE49-F238E27FC236}">
                <a16:creationId xmlns:a16="http://schemas.microsoft.com/office/drawing/2014/main" id="{07637DD7-2E76-4F04-B3A4-0AB0442A8A5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2316163"/>
            <a:ext cx="6348413" cy="3570287"/>
          </a:xfrm>
        </p:spPr>
      </p:pic>
    </p:spTree>
    <p:extLst>
      <p:ext uri="{BB962C8B-B14F-4D97-AF65-F5344CB8AC3E}">
        <p14:creationId xmlns:p14="http://schemas.microsoft.com/office/powerpoint/2010/main" val="133320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Teil 2 – Biofeedback: Stress ist messbar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sz="3200" dirty="0"/>
              <a:t>Was ist Biofeedback</a:t>
            </a:r>
          </a:p>
          <a:p>
            <a:r>
              <a:rPr lang="de-AT" sz="3200" dirty="0"/>
              <a:t>Was wird erfasst</a:t>
            </a:r>
          </a:p>
          <a:p>
            <a:r>
              <a:rPr lang="de-AT" sz="3200" dirty="0"/>
              <a:t>Belastungsprofile</a:t>
            </a:r>
          </a:p>
          <a:p>
            <a:r>
              <a:rPr lang="de-AT" sz="3200" dirty="0"/>
              <a:t>Anwendungsbereiche</a:t>
            </a:r>
          </a:p>
          <a:p>
            <a:r>
              <a:rPr lang="de-AT" sz="3200" dirty="0"/>
              <a:t>Vorteile</a:t>
            </a:r>
          </a:p>
        </p:txBody>
      </p:sp>
    </p:spTree>
    <p:extLst>
      <p:ext uri="{BB962C8B-B14F-4D97-AF65-F5344CB8AC3E}">
        <p14:creationId xmlns:p14="http://schemas.microsoft.com/office/powerpoint/2010/main" val="222806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Therapie ganz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433513"/>
            <a:ext cx="6859588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5" name="Picture 3" descr="Therapie ganz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433513"/>
            <a:ext cx="6859588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 descr="Therapie ganz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433513"/>
            <a:ext cx="6859588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7" name="AutoShape 5"/>
          <p:cNvSpPr>
            <a:spLocks noChangeArrowheads="1"/>
          </p:cNvSpPr>
          <p:nvPr/>
        </p:nvSpPr>
        <p:spPr bwMode="auto">
          <a:xfrm rot="10800000">
            <a:off x="1128713" y="1704975"/>
            <a:ext cx="5803900" cy="1303338"/>
          </a:xfrm>
          <a:prstGeom prst="curvedUpArrow">
            <a:avLst>
              <a:gd name="adj1" fmla="val 74053"/>
              <a:gd name="adj2" fmla="val 135449"/>
              <a:gd name="adj3" fmla="val 42750"/>
            </a:avLst>
          </a:prstGeom>
          <a:gradFill rotWithShape="1">
            <a:gsLst>
              <a:gs pos="0">
                <a:srgbClr val="FFCC00">
                  <a:gamma/>
                  <a:tint val="0"/>
                  <a:invGamma/>
                </a:srgbClr>
              </a:gs>
              <a:gs pos="100000">
                <a:srgbClr val="FFCC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74758" name="AutoShape 6"/>
          <p:cNvSpPr>
            <a:spLocks noChangeArrowheads="1"/>
          </p:cNvSpPr>
          <p:nvPr/>
        </p:nvSpPr>
        <p:spPr bwMode="auto">
          <a:xfrm rot="9432523" flipV="1">
            <a:off x="4845050" y="5667375"/>
            <a:ext cx="2835275" cy="539750"/>
          </a:xfrm>
          <a:prstGeom prst="curvedUpArrow">
            <a:avLst>
              <a:gd name="adj1" fmla="val 137622"/>
              <a:gd name="adj2" fmla="val 210045"/>
              <a:gd name="adj3" fmla="val 74269"/>
            </a:avLst>
          </a:prstGeom>
          <a:gradFill rotWithShape="1">
            <a:gsLst>
              <a:gs pos="0">
                <a:srgbClr val="FFCC00">
                  <a:gamma/>
                  <a:tint val="0"/>
                  <a:invGamma/>
                </a:srgbClr>
              </a:gs>
              <a:gs pos="100000">
                <a:srgbClr val="FFCC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grpSp>
        <p:nvGrpSpPr>
          <p:cNvPr id="74759" name="Group 7"/>
          <p:cNvGrpSpPr>
            <a:grpSpLocks/>
          </p:cNvGrpSpPr>
          <p:nvPr/>
        </p:nvGrpSpPr>
        <p:grpSpPr bwMode="auto">
          <a:xfrm>
            <a:off x="5970588" y="5443538"/>
            <a:ext cx="1371600" cy="1014412"/>
            <a:chOff x="3761" y="3429"/>
            <a:chExt cx="864" cy="639"/>
          </a:xfrm>
        </p:grpSpPr>
        <p:sp>
          <p:nvSpPr>
            <p:cNvPr id="74760" name="Line 8"/>
            <p:cNvSpPr>
              <a:spLocks noChangeShapeType="1"/>
            </p:cNvSpPr>
            <p:nvPr/>
          </p:nvSpPr>
          <p:spPr bwMode="auto">
            <a:xfrm>
              <a:off x="3761" y="3429"/>
              <a:ext cx="864" cy="611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4761" name="Line 9"/>
            <p:cNvSpPr>
              <a:spLocks noChangeShapeType="1"/>
            </p:cNvSpPr>
            <p:nvPr/>
          </p:nvSpPr>
          <p:spPr bwMode="auto">
            <a:xfrm flipV="1">
              <a:off x="3761" y="3457"/>
              <a:ext cx="864" cy="611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383" y="758494"/>
            <a:ext cx="3571107" cy="5231956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4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412875"/>
            <a:ext cx="7488237" cy="1143000"/>
          </a:xfrm>
        </p:spPr>
        <p:txBody>
          <a:bodyPr/>
          <a:lstStyle/>
          <a:p>
            <a:r>
              <a:rPr lang="de-AT" altLang="de-DE" dirty="0"/>
              <a:t>Was wird erfasst ?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2283483"/>
            <a:ext cx="4919662" cy="3417887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de-AT" altLang="de-DE" sz="2800" b="1" dirty="0">
                <a:solidFill>
                  <a:schemeClr val="accent5"/>
                </a:solidFill>
              </a:rPr>
              <a:t>Herzschlag</a:t>
            </a:r>
          </a:p>
          <a:p>
            <a:pPr>
              <a:lnSpc>
                <a:spcPct val="90000"/>
              </a:lnSpc>
            </a:pPr>
            <a:r>
              <a:rPr lang="de-AT" altLang="de-DE" sz="2800" dirty="0"/>
              <a:t>Atmung</a:t>
            </a:r>
          </a:p>
          <a:p>
            <a:pPr>
              <a:lnSpc>
                <a:spcPct val="90000"/>
              </a:lnSpc>
            </a:pPr>
            <a:r>
              <a:rPr lang="de-AT" altLang="de-DE" sz="2800" dirty="0"/>
              <a:t>Hauttemperatur</a:t>
            </a:r>
          </a:p>
          <a:p>
            <a:pPr>
              <a:lnSpc>
                <a:spcPct val="90000"/>
              </a:lnSpc>
            </a:pPr>
            <a:r>
              <a:rPr lang="de-AT" altLang="de-DE" sz="2800" b="1" dirty="0">
                <a:solidFill>
                  <a:schemeClr val="accent5"/>
                </a:solidFill>
              </a:rPr>
              <a:t>Blutgefäße </a:t>
            </a:r>
          </a:p>
          <a:p>
            <a:pPr>
              <a:lnSpc>
                <a:spcPct val="90000"/>
              </a:lnSpc>
            </a:pPr>
            <a:r>
              <a:rPr lang="de-AT" altLang="de-DE" sz="2800" dirty="0"/>
              <a:t>Hautleitwert</a:t>
            </a:r>
          </a:p>
          <a:p>
            <a:pPr>
              <a:lnSpc>
                <a:spcPct val="90000"/>
              </a:lnSpc>
            </a:pPr>
            <a:r>
              <a:rPr lang="de-AT" altLang="de-DE" sz="2800" dirty="0"/>
              <a:t>Muskelanspannung </a:t>
            </a:r>
          </a:p>
          <a:p>
            <a:pPr>
              <a:lnSpc>
                <a:spcPct val="90000"/>
              </a:lnSpc>
            </a:pPr>
            <a:r>
              <a:rPr lang="de-AT" altLang="de-DE" sz="2800" dirty="0"/>
              <a:t>Gehirntätigkeit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/>
              <a:t>Belastungsprofil - Hautleitwert</a:t>
            </a:r>
          </a:p>
        </p:txBody>
      </p:sp>
      <p:pic>
        <p:nvPicPr>
          <p:cNvPr id="62467" name="Picture 3" descr="perfek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363" y="2444750"/>
            <a:ext cx="8702675" cy="2298700"/>
          </a:xfrm>
        </p:spPr>
      </p:pic>
      <p:pic>
        <p:nvPicPr>
          <p:cNvPr id="62468" name="Picture 4" descr="zeitachs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8" y="4735513"/>
            <a:ext cx="8562975" cy="5730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/>
              <a:t>Belastungsprofil - Burnout</a:t>
            </a:r>
          </a:p>
        </p:txBody>
      </p:sp>
      <p:pic>
        <p:nvPicPr>
          <p:cNvPr id="63494" name="Picture 6" descr="SCL Burnout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552933"/>
            <a:ext cx="8574088" cy="259556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/>
              <a:t>Belastungsprofil - Pulsfrequenz</a:t>
            </a:r>
          </a:p>
        </p:txBody>
      </p:sp>
      <p:pic>
        <p:nvPicPr>
          <p:cNvPr id="64515" name="Picture 3" descr="zeitachs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8" y="4735513"/>
            <a:ext cx="8562975" cy="5730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16" name="Picture 4" descr="PulsFreq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200" y="2382838"/>
            <a:ext cx="8761413" cy="2355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68313" y="1412875"/>
            <a:ext cx="8229600" cy="479720"/>
          </a:xfrm>
        </p:spPr>
        <p:txBody>
          <a:bodyPr>
            <a:normAutofit fontScale="90000"/>
          </a:bodyPr>
          <a:lstStyle/>
          <a:p>
            <a:r>
              <a:rPr lang="de-AT" dirty="0"/>
              <a:t>Rahmen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02128" y="2087632"/>
            <a:ext cx="8229600" cy="4127242"/>
          </a:xfrm>
        </p:spPr>
        <p:txBody>
          <a:bodyPr>
            <a:normAutofit/>
          </a:bodyPr>
          <a:lstStyle/>
          <a:p>
            <a:r>
              <a:rPr lang="de-AT" sz="2600" dirty="0"/>
              <a:t>09.00 bis 09.30: Begrüßung, Vorstellen</a:t>
            </a:r>
          </a:p>
          <a:p>
            <a:r>
              <a:rPr lang="de-AT" sz="2600" dirty="0"/>
              <a:t>09.30 bis 10.30: Einführung </a:t>
            </a:r>
          </a:p>
          <a:p>
            <a:r>
              <a:rPr lang="de-AT" sz="2600" dirty="0"/>
              <a:t>11.00 bis 12.30: Kohärenz – die App - Kohärenztraining</a:t>
            </a:r>
          </a:p>
          <a:p>
            <a:r>
              <a:rPr lang="de-AT" sz="2600" dirty="0"/>
              <a:t>12.30 bis 13.30: Mittagspause</a:t>
            </a:r>
          </a:p>
          <a:p>
            <a:r>
              <a:rPr lang="de-AT" sz="2600" dirty="0"/>
              <a:t>13.30 bis 15.00: Der Sog der Kohärenz</a:t>
            </a:r>
          </a:p>
          <a:p>
            <a:r>
              <a:rPr lang="de-AT" sz="2600" dirty="0"/>
              <a:t>15.30 bis 16.30: Kohärenz im Leben</a:t>
            </a:r>
          </a:p>
          <a:p>
            <a:r>
              <a:rPr lang="de-AT" sz="2600" dirty="0"/>
              <a:t>16.30 bis 17.00: Abschlussrunde, Rückmeldung</a:t>
            </a:r>
          </a:p>
          <a:p>
            <a:pPr lvl="1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9323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/>
              <a:t>Belastungsprofil - Pulsamplitude</a:t>
            </a:r>
          </a:p>
        </p:txBody>
      </p:sp>
      <p:pic>
        <p:nvPicPr>
          <p:cNvPr id="7" name="Picture 5" descr="Migräne">
            <a:extLst>
              <a:ext uri="{FF2B5EF4-FFF2-40B4-BE49-F238E27FC236}">
                <a16:creationId xmlns:a16="http://schemas.microsoft.com/office/drawing/2014/main" id="{5BA86C3F-3D99-4183-A773-A4D85E8DA9C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906608"/>
            <a:ext cx="6705600" cy="42128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92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412875"/>
            <a:ext cx="8642350" cy="1143000"/>
          </a:xfrm>
        </p:spPr>
        <p:txBody>
          <a:bodyPr/>
          <a:lstStyle/>
          <a:p>
            <a:r>
              <a:rPr lang="de-AT" altLang="de-DE" dirty="0"/>
              <a:t>Wie kann Biofeedback helfen 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765" y="2174875"/>
            <a:ext cx="6804838" cy="327025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de-AT" altLang="de-DE" sz="3200" dirty="0"/>
              <a:t>Stress, Burnout </a:t>
            </a:r>
          </a:p>
          <a:p>
            <a:pPr>
              <a:lnSpc>
                <a:spcPct val="90000"/>
              </a:lnSpc>
            </a:pPr>
            <a:r>
              <a:rPr lang="de-AT" altLang="de-DE" sz="3200" dirty="0"/>
              <a:t>Innere Unruhe, Unsicherheit</a:t>
            </a:r>
          </a:p>
          <a:p>
            <a:pPr>
              <a:lnSpc>
                <a:spcPct val="90000"/>
              </a:lnSpc>
            </a:pPr>
            <a:r>
              <a:rPr lang="de-AT" altLang="de-DE" sz="3200" dirty="0"/>
              <a:t>Angst, Panikattacken</a:t>
            </a:r>
          </a:p>
          <a:p>
            <a:pPr>
              <a:lnSpc>
                <a:spcPct val="90000"/>
              </a:lnSpc>
            </a:pPr>
            <a:r>
              <a:rPr lang="de-AT" altLang="de-DE" sz="3200" dirty="0"/>
              <a:t>(Kopf-/Rücken-) Schmerz, Migräne</a:t>
            </a:r>
          </a:p>
          <a:p>
            <a:pPr>
              <a:lnSpc>
                <a:spcPct val="90000"/>
              </a:lnSpc>
            </a:pPr>
            <a:r>
              <a:rPr lang="de-AT" altLang="de-DE" sz="3200" dirty="0"/>
              <a:t>Schlafstörungen</a:t>
            </a:r>
          </a:p>
          <a:p>
            <a:pPr>
              <a:lnSpc>
                <a:spcPct val="90000"/>
              </a:lnSpc>
            </a:pPr>
            <a:r>
              <a:rPr lang="de-AT" altLang="de-DE" sz="3200" dirty="0"/>
              <a:t>Bluthochdruck</a:t>
            </a:r>
          </a:p>
          <a:p>
            <a:pPr>
              <a:lnSpc>
                <a:spcPct val="90000"/>
              </a:lnSpc>
            </a:pPr>
            <a:r>
              <a:rPr lang="de-AT" altLang="de-DE" sz="3200" dirty="0"/>
              <a:t>Aufmerksamkeit (ADHS)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25C49CCC-7CA9-4A0A-9DD4-4EEC6F8496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AT" altLang="de-DE"/>
              <a:t>Vorteile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C3A81A87-99BE-4639-9F9C-7E8A29BC6C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AT" altLang="de-DE" sz="3200" dirty="0"/>
              <a:t>Wissenschaftlich fundiert</a:t>
            </a:r>
          </a:p>
          <a:p>
            <a:pPr eaLnBrk="1" hangingPunct="1"/>
            <a:r>
              <a:rPr lang="de-AT" altLang="de-DE" sz="3200" dirty="0"/>
              <a:t>Keinerlei Nebenwirkungen</a:t>
            </a:r>
          </a:p>
          <a:p>
            <a:pPr eaLnBrk="1" hangingPunct="1"/>
            <a:r>
              <a:rPr lang="de-AT" altLang="de-DE" sz="3200" dirty="0"/>
              <a:t>Kann jeder lernen</a:t>
            </a:r>
          </a:p>
          <a:p>
            <a:pPr eaLnBrk="1" hangingPunct="1"/>
            <a:r>
              <a:rPr lang="de-AT" altLang="de-DE" sz="3200" dirty="0"/>
              <a:t>Unabhängigkeit von Tabletten und Therapeuten</a:t>
            </a:r>
          </a:p>
          <a:p>
            <a:pPr eaLnBrk="1" hangingPunct="1"/>
            <a:r>
              <a:rPr lang="de-AT" altLang="de-DE" sz="3200" dirty="0"/>
              <a:t>Erlerntes kann im Alltag angewandt werden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Teil 3 – Kohärenz – Stress selber regulieren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sz="3200" dirty="0"/>
              <a:t>Was ist Kohärenz</a:t>
            </a:r>
          </a:p>
          <a:p>
            <a:r>
              <a:rPr lang="de-AT" sz="3200" dirty="0"/>
              <a:t>Burnout</a:t>
            </a:r>
          </a:p>
          <a:p>
            <a:r>
              <a:rPr lang="de-AT" sz="3200" dirty="0"/>
              <a:t>Berechnung der Kohärenz</a:t>
            </a:r>
          </a:p>
          <a:p>
            <a:r>
              <a:rPr lang="de-AT" sz="3200" dirty="0"/>
              <a:t>Der 0.1 Hz Peak</a:t>
            </a:r>
          </a:p>
          <a:p>
            <a:r>
              <a:rPr lang="de-AT" sz="3200" dirty="0"/>
              <a:t>Theorien dahinter</a:t>
            </a:r>
          </a:p>
        </p:txBody>
      </p:sp>
    </p:spTree>
    <p:extLst>
      <p:ext uri="{BB962C8B-B14F-4D97-AF65-F5344CB8AC3E}">
        <p14:creationId xmlns:p14="http://schemas.microsoft.com/office/powerpoint/2010/main" val="2312630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4560B34-DDF8-496F-9013-C38FA9454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AT" dirty="0"/>
              <a:t>Die Atemkugel</a:t>
            </a:r>
          </a:p>
        </p:txBody>
      </p:sp>
      <p:pic>
        <p:nvPicPr>
          <p:cNvPr id="9" name="Atemkugel">
            <a:hlinkClick r:id="" action="ppaction://media"/>
            <a:extLst>
              <a:ext uri="{FF2B5EF4-FFF2-40B4-BE49-F238E27FC236}">
                <a16:creationId xmlns:a16="http://schemas.microsoft.com/office/drawing/2014/main" id="{713A8208-F95A-435E-A59F-130AC19ED4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3088" y="2160588"/>
            <a:ext cx="3881437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4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ADAC66D0-DEA6-432B-9A88-83D9CE692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417" y="2479471"/>
            <a:ext cx="5916866" cy="1224534"/>
          </a:xfrm>
          <a:prstGeom prst="rect">
            <a:avLst/>
          </a:prstGeom>
        </p:spPr>
      </p:pic>
      <p:sp>
        <p:nvSpPr>
          <p:cNvPr id="65539" name="Rectangle 3">
            <a:extLst>
              <a:ext uri="{FF2B5EF4-FFF2-40B4-BE49-F238E27FC236}">
                <a16:creationId xmlns:a16="http://schemas.microsoft.com/office/drawing/2014/main" id="{52C3A352-5E85-43C9-AFB3-2F2D5AC67B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013" y="1236663"/>
            <a:ext cx="7135270" cy="881062"/>
          </a:xfrm>
        </p:spPr>
        <p:txBody>
          <a:bodyPr/>
          <a:lstStyle/>
          <a:p>
            <a:pPr eaLnBrk="1" hangingPunct="1"/>
            <a:r>
              <a:rPr lang="de-AT" altLang="de-DE" dirty="0"/>
              <a:t>Messung der Kohärenz: die Pulskurve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5D11A03-86F8-4225-8D66-93449A19C970}"/>
              </a:ext>
            </a:extLst>
          </p:cNvPr>
          <p:cNvGrpSpPr/>
          <p:nvPr/>
        </p:nvGrpSpPr>
        <p:grpSpPr>
          <a:xfrm>
            <a:off x="663255" y="2598387"/>
            <a:ext cx="1597617" cy="2220312"/>
            <a:chOff x="663255" y="2598387"/>
            <a:chExt cx="1597617" cy="2220312"/>
          </a:xfrm>
        </p:grpSpPr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E8DC89AA-ED2E-4323-BF5B-DA72F488C558}"/>
                </a:ext>
              </a:extLst>
            </p:cNvPr>
            <p:cNvCxnSpPr>
              <a:cxnSpLocks/>
            </p:cNvCxnSpPr>
            <p:nvPr/>
          </p:nvCxnSpPr>
          <p:spPr>
            <a:xfrm>
              <a:off x="858644" y="2598387"/>
              <a:ext cx="1347006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0E7A154F-73FC-480D-9F2F-85896DA857B1}"/>
                </a:ext>
              </a:extLst>
            </p:cNvPr>
            <p:cNvCxnSpPr>
              <a:cxnSpLocks/>
            </p:cNvCxnSpPr>
            <p:nvPr/>
          </p:nvCxnSpPr>
          <p:spPr>
            <a:xfrm>
              <a:off x="858644" y="3564979"/>
              <a:ext cx="1347006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9A91C7A3-37BC-4422-8B4B-F236C6E384D2}"/>
                </a:ext>
              </a:extLst>
            </p:cNvPr>
            <p:cNvCxnSpPr>
              <a:cxnSpLocks/>
            </p:cNvCxnSpPr>
            <p:nvPr/>
          </p:nvCxnSpPr>
          <p:spPr>
            <a:xfrm>
              <a:off x="1202499" y="2598387"/>
              <a:ext cx="0" cy="966592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063B51EB-E19D-4FD5-979A-058645A5C94D}"/>
                </a:ext>
              </a:extLst>
            </p:cNvPr>
            <p:cNvSpPr txBox="1"/>
            <p:nvPr/>
          </p:nvSpPr>
          <p:spPr>
            <a:xfrm>
              <a:off x="663255" y="3741481"/>
              <a:ext cx="159761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3200" dirty="0"/>
                <a:t>Amplitude </a:t>
              </a:r>
            </a:p>
            <a:p>
              <a:r>
                <a:rPr lang="de-AT" sz="3200" dirty="0"/>
                <a:t>= Gefäße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379ECA6-2E61-4EFE-A596-F304998E41D8}"/>
              </a:ext>
            </a:extLst>
          </p:cNvPr>
          <p:cNvGrpSpPr/>
          <p:nvPr/>
        </p:nvGrpSpPr>
        <p:grpSpPr>
          <a:xfrm>
            <a:off x="3963577" y="3509170"/>
            <a:ext cx="2166683" cy="2471325"/>
            <a:chOff x="3963577" y="3509170"/>
            <a:chExt cx="2166683" cy="2471325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620FB72A-3425-43EE-86C7-F60ECD9FAF6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478672" y="4229774"/>
              <a:ext cx="1347006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AAB8F3A0-BBC1-478B-B716-9CCE60B7650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808519" y="4182673"/>
              <a:ext cx="1347006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114BFC3E-6D63-4FD8-BCA5-DE416BCBC236}"/>
                </a:ext>
              </a:extLst>
            </p:cNvPr>
            <p:cNvCxnSpPr>
              <a:cxnSpLocks/>
            </p:cNvCxnSpPr>
            <p:nvPr/>
          </p:nvCxnSpPr>
          <p:spPr>
            <a:xfrm>
              <a:off x="4162817" y="4450471"/>
              <a:ext cx="1319205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0AC93B86-FAAB-4140-AD8C-02CBFFFC7FEA}"/>
                </a:ext>
              </a:extLst>
            </p:cNvPr>
            <p:cNvSpPr txBox="1"/>
            <p:nvPr/>
          </p:nvSpPr>
          <p:spPr>
            <a:xfrm>
              <a:off x="3963577" y="4903277"/>
              <a:ext cx="216668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3200" dirty="0"/>
                <a:t>Frequenz </a:t>
              </a:r>
            </a:p>
            <a:p>
              <a:r>
                <a:rPr lang="de-AT" sz="3200" dirty="0"/>
                <a:t>= Herzrhythmus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FFC69F-5564-45DC-B9CA-9162D0D4D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Kohärenzmessung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5864CFEF-2E76-4F58-9FFB-6D9ED4C41D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255271"/>
            <a:ext cx="6348413" cy="369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49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KohärenzBioLife">
            <a:extLst>
              <a:ext uri="{FF2B5EF4-FFF2-40B4-BE49-F238E27FC236}">
                <a16:creationId xmlns:a16="http://schemas.microsoft.com/office/drawing/2014/main" id="{6CC01C83-8780-464B-A27C-20E19E39E5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8749" y="1677194"/>
            <a:ext cx="5994400" cy="4872037"/>
          </a:xfrm>
        </p:spPr>
      </p:pic>
      <p:sp>
        <p:nvSpPr>
          <p:cNvPr id="65539" name="Rectangle 3">
            <a:extLst>
              <a:ext uri="{FF2B5EF4-FFF2-40B4-BE49-F238E27FC236}">
                <a16:creationId xmlns:a16="http://schemas.microsoft.com/office/drawing/2014/main" id="{52C3A352-5E85-43C9-AFB3-2F2D5AC67B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013" y="1236663"/>
            <a:ext cx="7135270" cy="881062"/>
          </a:xfrm>
        </p:spPr>
        <p:txBody>
          <a:bodyPr/>
          <a:lstStyle/>
          <a:p>
            <a:pPr algn="ctr" eaLnBrk="1" hangingPunct="1"/>
            <a:r>
              <a:rPr lang="de-AT" altLang="de-DE" dirty="0"/>
              <a:t>Kohärenz =</a:t>
            </a:r>
          </a:p>
        </p:txBody>
      </p:sp>
      <p:sp>
        <p:nvSpPr>
          <p:cNvPr id="65540" name="Rectangle 4">
            <a:extLst>
              <a:ext uri="{FF2B5EF4-FFF2-40B4-BE49-F238E27FC236}">
                <a16:creationId xmlns:a16="http://schemas.microsoft.com/office/drawing/2014/main" id="{88D8F980-9B51-435D-8D3E-8B6C0BADD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851" y="2701924"/>
            <a:ext cx="3527425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AT" altLang="de-DE" sz="4000" dirty="0">
                <a:solidFill>
                  <a:srgbClr val="993366"/>
                </a:solidFill>
                <a:latin typeface="+mj-lt"/>
              </a:rPr>
              <a:t>Übereinstimmung</a:t>
            </a:r>
          </a:p>
        </p:txBody>
      </p:sp>
      <p:sp>
        <p:nvSpPr>
          <p:cNvPr id="65541" name="Rectangle 5">
            <a:extLst>
              <a:ext uri="{FF2B5EF4-FFF2-40B4-BE49-F238E27FC236}">
                <a16:creationId xmlns:a16="http://schemas.microsoft.com/office/drawing/2014/main" id="{6936A60D-092F-4584-91A4-5B0C91D66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851" y="3779837"/>
            <a:ext cx="3527425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AT" altLang="de-DE" sz="4000">
                <a:solidFill>
                  <a:srgbClr val="993366"/>
                </a:solidFill>
                <a:latin typeface="+mj-lt"/>
              </a:rPr>
              <a:t>Harmonie</a:t>
            </a:r>
          </a:p>
        </p:txBody>
      </p:sp>
      <p:sp>
        <p:nvSpPr>
          <p:cNvPr id="65542" name="Rectangle 6">
            <a:extLst>
              <a:ext uri="{FF2B5EF4-FFF2-40B4-BE49-F238E27FC236}">
                <a16:creationId xmlns:a16="http://schemas.microsoft.com/office/drawing/2014/main" id="{7D52E2AA-B555-4CC7-817E-C22D099ED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851" y="4910137"/>
            <a:ext cx="3527425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AT" altLang="de-DE" sz="4000">
                <a:solidFill>
                  <a:schemeClr val="accent2"/>
                </a:solidFill>
                <a:latin typeface="+mj-lt"/>
              </a:rPr>
              <a:t>Gesundheit</a:t>
            </a:r>
          </a:p>
        </p:txBody>
      </p:sp>
    </p:spTree>
    <p:extLst>
      <p:ext uri="{BB962C8B-B14F-4D97-AF65-F5344CB8AC3E}">
        <p14:creationId xmlns:p14="http://schemas.microsoft.com/office/powerpoint/2010/main" val="427975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/>
      <p:bldP spid="65540" grpId="0"/>
      <p:bldP spid="65541" grpId="0"/>
      <p:bldP spid="655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8BB0A6-2F44-41D8-BF11-84A34FB44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altLang="de-DE" dirty="0"/>
              <a:t>Kohärenz = innen aufräumen</a:t>
            </a:r>
            <a:endParaRPr lang="de-AT" dirty="0"/>
          </a:p>
        </p:txBody>
      </p:sp>
      <p:pic>
        <p:nvPicPr>
          <p:cNvPr id="4" name="Picture 2" descr="keine Kohärenz1">
            <a:extLst>
              <a:ext uri="{FF2B5EF4-FFF2-40B4-BE49-F238E27FC236}">
                <a16:creationId xmlns:a16="http://schemas.microsoft.com/office/drawing/2014/main" id="{D5EDA2C7-0502-40E7-80A4-A04429B1E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981" y="2366862"/>
            <a:ext cx="8428038" cy="327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HerKohärenz">
            <a:extLst>
              <a:ext uri="{FF2B5EF4-FFF2-40B4-BE49-F238E27FC236}">
                <a16:creationId xmlns:a16="http://schemas.microsoft.com/office/drawing/2014/main" id="{7DE1D7B4-F9BF-43A3-9A06-54C8D4495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1" y="2366862"/>
            <a:ext cx="8402638" cy="324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998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3B98B5-48EB-4FDF-8A17-C37105F8B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Kohärenz ist ein vegetatives Gleichgewicht</a:t>
            </a:r>
          </a:p>
        </p:txBody>
      </p:sp>
      <p:pic>
        <p:nvPicPr>
          <p:cNvPr id="4" name="Kohärenz">
            <a:hlinkClick r:id="" action="ppaction://media"/>
            <a:extLst>
              <a:ext uri="{FF2B5EF4-FFF2-40B4-BE49-F238E27FC236}">
                <a16:creationId xmlns:a16="http://schemas.microsoft.com/office/drawing/2014/main" id="{9ED15BA4-67A1-459A-9B27-CA62F605D48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5388" y="2160588"/>
            <a:ext cx="5175250" cy="3881437"/>
          </a:xfrm>
        </p:spPr>
      </p:pic>
    </p:spTree>
    <p:extLst>
      <p:ext uri="{BB962C8B-B14F-4D97-AF65-F5344CB8AC3E}">
        <p14:creationId xmlns:p14="http://schemas.microsoft.com/office/powerpoint/2010/main" val="396094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altLang="de-DE" dirty="0"/>
              <a:t>Einleitung</a:t>
            </a:r>
          </a:p>
        </p:txBody>
      </p:sp>
      <p:sp>
        <p:nvSpPr>
          <p:cNvPr id="2" name="Rechteck: abgerundete Ecken 1"/>
          <p:cNvSpPr/>
          <p:nvPr/>
        </p:nvSpPr>
        <p:spPr>
          <a:xfrm>
            <a:off x="609599" y="2231172"/>
            <a:ext cx="4470400" cy="5418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altLang="de-DE" sz="3200" dirty="0"/>
              <a:t>Stress</a:t>
            </a:r>
          </a:p>
        </p:txBody>
      </p:sp>
      <p:sp>
        <p:nvSpPr>
          <p:cNvPr id="9" name="Rechteck: abgerundete Ecken 8"/>
          <p:cNvSpPr/>
          <p:nvPr/>
        </p:nvSpPr>
        <p:spPr>
          <a:xfrm>
            <a:off x="609599" y="3047198"/>
            <a:ext cx="4470400" cy="5418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altLang="de-DE" sz="3200" dirty="0"/>
              <a:t>Biofeedback</a:t>
            </a:r>
          </a:p>
        </p:txBody>
      </p:sp>
      <p:sp>
        <p:nvSpPr>
          <p:cNvPr id="10" name="Rechteck: abgerundete Ecken 9"/>
          <p:cNvSpPr/>
          <p:nvPr/>
        </p:nvSpPr>
        <p:spPr>
          <a:xfrm>
            <a:off x="609599" y="3863224"/>
            <a:ext cx="4470400" cy="5418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altLang="de-DE" sz="3200" dirty="0"/>
              <a:t>Kohärenz</a:t>
            </a:r>
          </a:p>
        </p:txBody>
      </p:sp>
    </p:spTree>
    <p:extLst>
      <p:ext uri="{BB962C8B-B14F-4D97-AF65-F5344CB8AC3E}">
        <p14:creationId xmlns:p14="http://schemas.microsoft.com/office/powerpoint/2010/main" val="1917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/>
              <a:t>Belastungsprofil - Burnout</a:t>
            </a:r>
          </a:p>
        </p:txBody>
      </p:sp>
      <p:pic>
        <p:nvPicPr>
          <p:cNvPr id="63494" name="Picture 6" descr="SCL Burnout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552933"/>
            <a:ext cx="8574088" cy="259556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932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8085F17-7DEB-47EB-89AA-0A18E5E4B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Stress ist kraftraubendes Gegeneinander …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0325E6C9-9B31-4676-8DE1-0A16CF3708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4887" y="2925453"/>
            <a:ext cx="2495160" cy="1620000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BBD6C162-6FBB-4D0D-BF93-01A59C62DA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810" y="2925453"/>
            <a:ext cx="2495160" cy="1620000"/>
          </a:xfrm>
        </p:spPr>
      </p:pic>
    </p:spTree>
    <p:extLst>
      <p:ext uri="{BB962C8B-B14F-4D97-AF65-F5344CB8AC3E}">
        <p14:creationId xmlns:p14="http://schemas.microsoft.com/office/powerpoint/2010/main" val="2071574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06A4C4A-DC44-4A50-BC7F-79C5568CB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… Kohärenz ist ein fröhliches Miteinander</a:t>
            </a:r>
          </a:p>
        </p:txBody>
      </p:sp>
      <p:pic>
        <p:nvPicPr>
          <p:cNvPr id="8" name="Inhaltsplatzhalter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2E1349DB-5BFF-41C9-B81E-AFFB969847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49" y="2139821"/>
            <a:ext cx="4658016" cy="3683917"/>
          </a:xfrm>
        </p:spPr>
      </p:pic>
    </p:spTree>
    <p:extLst>
      <p:ext uri="{BB962C8B-B14F-4D97-AF65-F5344CB8AC3E}">
        <p14:creationId xmlns:p14="http://schemas.microsoft.com/office/powerpoint/2010/main" val="176600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40096C-F117-4CDE-AF21-0927EAA3B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Ein Symbol für Kohärenz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ED568174-12C3-4BC0-87CC-7D524A25F5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281" y="2528264"/>
            <a:ext cx="2591011" cy="2591011"/>
          </a:xfrm>
        </p:spPr>
      </p:pic>
    </p:spTree>
    <p:extLst>
      <p:ext uri="{BB962C8B-B14F-4D97-AF65-F5344CB8AC3E}">
        <p14:creationId xmlns:p14="http://schemas.microsoft.com/office/powerpoint/2010/main" val="22450208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108134-62CA-4609-9031-DF981972C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Berechnung der Kohärenz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F0181BE-2EF5-43B6-837A-41C1D3EDF8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0462" y="2675109"/>
            <a:ext cx="3703921" cy="3071819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B19B7E8-E80C-4930-B772-DCDF01CA0ABB}"/>
              </a:ext>
            </a:extLst>
          </p:cNvPr>
          <p:cNvSpPr txBox="1">
            <a:spLocks/>
          </p:cNvSpPr>
          <p:nvPr/>
        </p:nvSpPr>
        <p:spPr>
          <a:xfrm>
            <a:off x="583367" y="2013415"/>
            <a:ext cx="7553636" cy="7156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AT" dirty="0"/>
              <a:t>Stress = Chaos   –   Kohärenz = Ordnung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D3E160B1-0CD3-4CAA-B7AA-2C8CC9E36B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655796" y="2816485"/>
            <a:ext cx="3834769" cy="284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194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108134-62CA-4609-9031-DF981972C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Berechnung der Kohärenz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B19B7E8-E80C-4930-B772-DCDF01CA0ABB}"/>
              </a:ext>
            </a:extLst>
          </p:cNvPr>
          <p:cNvSpPr txBox="1">
            <a:spLocks/>
          </p:cNvSpPr>
          <p:nvPr/>
        </p:nvSpPr>
        <p:spPr>
          <a:xfrm>
            <a:off x="583367" y="2013415"/>
            <a:ext cx="7553636" cy="7156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AT" dirty="0"/>
              <a:t>Stress = Chaos   –   Kohärenz = 0.1 Hz Peak</a:t>
            </a:r>
          </a:p>
        </p:txBody>
      </p:sp>
      <p:pic>
        <p:nvPicPr>
          <p:cNvPr id="10" name="Inhaltsplatzhalter 5">
            <a:extLst>
              <a:ext uri="{FF2B5EF4-FFF2-40B4-BE49-F238E27FC236}">
                <a16:creationId xmlns:a16="http://schemas.microsoft.com/office/drawing/2014/main" id="{66859AA7-D338-4615-B418-3E14D847CA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6438" y="2594742"/>
            <a:ext cx="4041607" cy="3009418"/>
          </a:xfrm>
          <a:prstGeom prst="rect">
            <a:avLst/>
          </a:prstGeom>
        </p:spPr>
      </p:pic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6296BA07-D02E-4726-A92D-7D988DE134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984485" y="2669801"/>
            <a:ext cx="3840001" cy="28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913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872150F-CBDB-44C2-8B36-379EB3536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Die Fragen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91F222-7FC8-48ED-9F34-18C8EE6E0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sz="3200" dirty="0"/>
              <a:t>Was bedeutet der 0.1 Hz Peak</a:t>
            </a:r>
          </a:p>
          <a:p>
            <a:r>
              <a:rPr lang="de-AT" sz="3200" dirty="0"/>
              <a:t>Was ist das für eine Zahl</a:t>
            </a:r>
          </a:p>
          <a:p>
            <a:r>
              <a:rPr lang="de-AT" sz="3200" dirty="0"/>
              <a:t>Wo finde ich sie wieder?</a:t>
            </a:r>
          </a:p>
        </p:txBody>
      </p:sp>
    </p:spTree>
    <p:extLst>
      <p:ext uri="{BB962C8B-B14F-4D97-AF65-F5344CB8AC3E}">
        <p14:creationId xmlns:p14="http://schemas.microsoft.com/office/powerpoint/2010/main" val="8552871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872150F-CBDB-44C2-8B36-379EB3536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Was bedeutet der 0.1 Hz Peak?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91F222-7FC8-48ED-9F34-18C8EE6E0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sz="3200" dirty="0"/>
              <a:t>5 Atemzüge pro Minute</a:t>
            </a:r>
          </a:p>
          <a:p>
            <a:r>
              <a:rPr lang="de-AT" sz="3200" dirty="0"/>
              <a:t>Eine besondere Schwingung</a:t>
            </a:r>
          </a:p>
          <a:p>
            <a:r>
              <a:rPr lang="de-AT" sz="3200" dirty="0"/>
              <a:t>Eine besondere emotionale Qualität – Liebe?</a:t>
            </a:r>
          </a:p>
          <a:p>
            <a:r>
              <a:rPr lang="de-AT" sz="3200" dirty="0"/>
              <a:t>Synergismus – Resonanz </a:t>
            </a:r>
          </a:p>
          <a:p>
            <a:r>
              <a:rPr lang="de-AT" sz="3200" dirty="0"/>
              <a:t>Körper und Geist stabilisieren sich gegenseitig</a:t>
            </a:r>
          </a:p>
          <a:p>
            <a:endParaRPr lang="de-AT" sz="3200" dirty="0"/>
          </a:p>
          <a:p>
            <a:endParaRPr lang="de-AT" sz="3200" dirty="0"/>
          </a:p>
          <a:p>
            <a:endParaRPr lang="de-AT" sz="3200" dirty="0"/>
          </a:p>
          <a:p>
            <a:endParaRPr lang="de-AT" sz="3200" dirty="0"/>
          </a:p>
        </p:txBody>
      </p:sp>
    </p:spTree>
    <p:extLst>
      <p:ext uri="{BB962C8B-B14F-4D97-AF65-F5344CB8AC3E}">
        <p14:creationId xmlns:p14="http://schemas.microsoft.com/office/powerpoint/2010/main" val="16418488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25C49CCC-7CA9-4A0A-9DD4-4EEC6F8496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AT" altLang="de-DE" dirty="0"/>
              <a:t>Folgen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C3A81A87-99BE-4639-9F9C-7E8A29BC6C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AT" altLang="de-DE" sz="3200" dirty="0"/>
              <a:t>Akkus reparieren – mehr Energie im Leben</a:t>
            </a:r>
          </a:p>
          <a:p>
            <a:pPr eaLnBrk="1" hangingPunct="1"/>
            <a:r>
              <a:rPr lang="de-AT" altLang="de-DE" sz="3200" dirty="0"/>
              <a:t>Burnout Prophylaxe</a:t>
            </a:r>
          </a:p>
          <a:p>
            <a:pPr eaLnBrk="1" hangingPunct="1"/>
            <a:r>
              <a:rPr lang="de-AT" altLang="de-DE" sz="3200" dirty="0"/>
              <a:t>Immunsystem stärken</a:t>
            </a:r>
          </a:p>
          <a:p>
            <a:pPr eaLnBrk="1" hangingPunct="1"/>
            <a:r>
              <a:rPr lang="de-AT" altLang="de-DE" sz="3200" dirty="0"/>
              <a:t>Heilung unterstützen</a:t>
            </a:r>
          </a:p>
          <a:p>
            <a:pPr eaLnBrk="1" hangingPunct="1"/>
            <a:r>
              <a:rPr lang="de-AT" altLang="de-DE" sz="3200" dirty="0"/>
              <a:t>Innere Ruhe und Gelassenheit</a:t>
            </a:r>
          </a:p>
          <a:p>
            <a:pPr eaLnBrk="1" hangingPunct="1"/>
            <a:r>
              <a:rPr lang="de-AT" altLang="de-DE" sz="3200"/>
              <a:t>Selbstbewusstsein </a:t>
            </a:r>
            <a:r>
              <a:rPr lang="de-AT" altLang="de-DE" sz="3200" dirty="0"/>
              <a:t>stärken</a:t>
            </a:r>
          </a:p>
        </p:txBody>
      </p:sp>
    </p:spTree>
    <p:extLst>
      <p:ext uri="{BB962C8B-B14F-4D97-AF65-F5344CB8AC3E}">
        <p14:creationId xmlns:p14="http://schemas.microsoft.com/office/powerpoint/2010/main" val="33521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872150F-CBDB-44C2-8B36-379EB3536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Die Lösung</a:t>
            </a:r>
          </a:p>
        </p:txBody>
      </p:sp>
      <p:pic>
        <p:nvPicPr>
          <p:cNvPr id="8" name="Inhaltsplatzhalter 7" descr="Ein Bild, das Gebäude enthält.&#10;&#10;Automatisch generierte Beschreibung">
            <a:extLst>
              <a:ext uri="{FF2B5EF4-FFF2-40B4-BE49-F238E27FC236}">
                <a16:creationId xmlns:a16="http://schemas.microsoft.com/office/drawing/2014/main" id="{E751F621-029B-4648-A367-7D7BE06013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955" y="2110776"/>
            <a:ext cx="3429000" cy="3429000"/>
          </a:xfrm>
        </p:spPr>
      </p:pic>
    </p:spTree>
    <p:extLst>
      <p:ext uri="{BB962C8B-B14F-4D97-AF65-F5344CB8AC3E}">
        <p14:creationId xmlns:p14="http://schemas.microsoft.com/office/powerpoint/2010/main" val="421113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4560B34-DDF8-496F-9013-C38FA9454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AT" dirty="0"/>
              <a:t>Die Atemkugel</a:t>
            </a:r>
          </a:p>
        </p:txBody>
      </p:sp>
      <p:pic>
        <p:nvPicPr>
          <p:cNvPr id="9" name="Atemkugel">
            <a:hlinkClick r:id="" action="ppaction://media"/>
            <a:extLst>
              <a:ext uri="{FF2B5EF4-FFF2-40B4-BE49-F238E27FC236}">
                <a16:creationId xmlns:a16="http://schemas.microsoft.com/office/drawing/2014/main" id="{713A8208-F95A-435E-A59F-130AC19ED4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3088" y="2160588"/>
            <a:ext cx="3881437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9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A5A3B-B7BA-4FF8-92D4-626DAE383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51721"/>
            <a:ext cx="6984380" cy="715617"/>
          </a:xfrm>
        </p:spPr>
        <p:txBody>
          <a:bodyPr>
            <a:normAutofit fontScale="90000"/>
          </a:bodyPr>
          <a:lstStyle/>
          <a:p>
            <a:r>
              <a:rPr lang="de-AT" dirty="0" err="1"/>
              <a:t>Baroreflex</a:t>
            </a:r>
            <a:r>
              <a:rPr lang="de-AT" dirty="0"/>
              <a:t>-Sensitivität (Lehrer, </a:t>
            </a:r>
            <a:r>
              <a:rPr lang="de-AT" dirty="0" err="1"/>
              <a:t>Vaschillo</a:t>
            </a:r>
            <a:r>
              <a:rPr lang="de-AT" dirty="0"/>
              <a:t> et al., 2003)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D786C3-C58D-4EC5-8256-060A50814B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e-AT" sz="3200" dirty="0"/>
              <a:t>Blutdruck-schwankungen</a:t>
            </a:r>
          </a:p>
          <a:p>
            <a:r>
              <a:rPr lang="de-AT" sz="3200" dirty="0"/>
              <a:t>Herzfrequenz-schwankungen</a:t>
            </a:r>
          </a:p>
          <a:p>
            <a:r>
              <a:rPr lang="de-AT" sz="3200" dirty="0"/>
              <a:t>Gefäßtonus-Schwankungen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11D40A8-BB6B-4DA5-B6E5-8BAC634B6F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429737" y="2375209"/>
            <a:ext cx="4033111" cy="2905952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E9E51F0D-137E-466E-A030-B432AD44470C}"/>
              </a:ext>
            </a:extLst>
          </p:cNvPr>
          <p:cNvSpPr/>
          <p:nvPr/>
        </p:nvSpPr>
        <p:spPr>
          <a:xfrm>
            <a:off x="3160292" y="542590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AT" dirty="0"/>
              <a:t>Modell des </a:t>
            </a:r>
            <a:r>
              <a:rPr lang="de-AT" dirty="0" err="1"/>
              <a:t>Baroreflexes</a:t>
            </a:r>
            <a:r>
              <a:rPr lang="de-AT" dirty="0"/>
              <a:t> aus drei geschlossenen Kreisläufen; Quelle: </a:t>
            </a:r>
            <a:r>
              <a:rPr lang="de-AT" dirty="0" err="1"/>
              <a:t>Vaschillo</a:t>
            </a:r>
            <a:r>
              <a:rPr lang="de-AT" dirty="0"/>
              <a:t> E., </a:t>
            </a:r>
            <a:r>
              <a:rPr lang="de-AT" dirty="0" err="1"/>
              <a:t>Vaschillo</a:t>
            </a:r>
            <a:r>
              <a:rPr lang="de-AT" dirty="0"/>
              <a:t>, B., </a:t>
            </a:r>
            <a:r>
              <a:rPr lang="de-AT" dirty="0" err="1"/>
              <a:t>Buckman</a:t>
            </a:r>
            <a:r>
              <a:rPr lang="de-AT" dirty="0"/>
              <a:t>, </a:t>
            </a:r>
            <a:r>
              <a:rPr lang="de-AT" dirty="0" err="1"/>
              <a:t>Pandina</a:t>
            </a:r>
            <a:r>
              <a:rPr lang="de-AT" dirty="0"/>
              <a:t> &amp; Bates, 2012</a:t>
            </a:r>
          </a:p>
        </p:txBody>
      </p:sp>
    </p:spTree>
    <p:extLst>
      <p:ext uri="{BB962C8B-B14F-4D97-AF65-F5344CB8AC3E}">
        <p14:creationId xmlns:p14="http://schemas.microsoft.com/office/powerpoint/2010/main" val="16904781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2544748-F76E-4E68-AD1E-7FEC35E55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Polyvagal</a:t>
            </a:r>
            <a:r>
              <a:rPr lang="de-AT" dirty="0"/>
              <a:t>-Theorie 1: Der Vagus-Nerv</a:t>
            </a:r>
          </a:p>
        </p:txBody>
      </p:sp>
      <p:pic>
        <p:nvPicPr>
          <p:cNvPr id="4" name="Picture 10" descr="Parasympathikus">
            <a:extLst>
              <a:ext uri="{FF2B5EF4-FFF2-40B4-BE49-F238E27FC236}">
                <a16:creationId xmlns:a16="http://schemas.microsoft.com/office/drawing/2014/main" id="{79EB90A0-4B90-4C18-92B5-2DB2974D5BC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2847204"/>
            <a:ext cx="3087688" cy="250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nhaltsplatzhalter 9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5EC62CE6-1272-4107-B212-F767B455EB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370" y="2160588"/>
            <a:ext cx="2656011" cy="3881437"/>
          </a:xfrm>
        </p:spPr>
      </p:pic>
    </p:spTree>
    <p:extLst>
      <p:ext uri="{BB962C8B-B14F-4D97-AF65-F5344CB8AC3E}">
        <p14:creationId xmlns:p14="http://schemas.microsoft.com/office/powerpoint/2010/main" val="21852711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107FFB0-F263-4450-B24B-C0D74C37B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480154"/>
            <a:ext cx="6939777" cy="630622"/>
          </a:xfrm>
        </p:spPr>
        <p:txBody>
          <a:bodyPr>
            <a:normAutofit fontScale="90000"/>
          </a:bodyPr>
          <a:lstStyle/>
          <a:p>
            <a:r>
              <a:rPr lang="de-AT" dirty="0" err="1"/>
              <a:t>Polyvagal</a:t>
            </a:r>
            <a:r>
              <a:rPr lang="de-AT" dirty="0"/>
              <a:t>-Theorie 2: Richtungen im Nervensystem</a:t>
            </a:r>
          </a:p>
        </p:txBody>
      </p:sp>
      <p:pic>
        <p:nvPicPr>
          <p:cNvPr id="7" name="Inhaltsplatzhalter 3">
            <a:extLst>
              <a:ext uri="{FF2B5EF4-FFF2-40B4-BE49-F238E27FC236}">
                <a16:creationId xmlns:a16="http://schemas.microsoft.com/office/drawing/2014/main" id="{906208D9-B713-45A0-971B-A6DA89AB5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6182" y="2160588"/>
            <a:ext cx="5175249" cy="3881437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38E85D52-0A26-492A-81DE-2038C56681D2}"/>
              </a:ext>
            </a:extLst>
          </p:cNvPr>
          <p:cNvSpPr/>
          <p:nvPr/>
        </p:nvSpPr>
        <p:spPr>
          <a:xfrm>
            <a:off x="2397512" y="2653990"/>
            <a:ext cx="981307" cy="45125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1ED0291-C58B-499D-B25B-B51C6AC8B890}"/>
              </a:ext>
            </a:extLst>
          </p:cNvPr>
          <p:cNvSpPr/>
          <p:nvPr/>
        </p:nvSpPr>
        <p:spPr>
          <a:xfrm>
            <a:off x="2616820" y="4501376"/>
            <a:ext cx="1364165" cy="87647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1C0C156-5C47-45DC-86F0-9172452E4BE1}"/>
              </a:ext>
            </a:extLst>
          </p:cNvPr>
          <p:cNvSpPr/>
          <p:nvPr/>
        </p:nvSpPr>
        <p:spPr>
          <a:xfrm>
            <a:off x="4289503" y="4802458"/>
            <a:ext cx="981307" cy="45125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673360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DEAA08-2D9B-4F3C-B99C-7C8FB2C21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/>
              <a:t>Die </a:t>
            </a:r>
            <a:r>
              <a:rPr lang="de-AT" dirty="0" err="1"/>
              <a:t>Polyvagal</a:t>
            </a:r>
            <a:r>
              <a:rPr lang="de-AT" dirty="0"/>
              <a:t>-Theorie: Stephen W. </a:t>
            </a:r>
            <a:r>
              <a:rPr lang="de-AT" dirty="0" err="1"/>
              <a:t>Porges</a:t>
            </a:r>
            <a:endParaRPr lang="de-AT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1229A60-AD76-46E2-A512-014DC591DE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2160589"/>
            <a:ext cx="4263483" cy="3880772"/>
          </a:xfrm>
        </p:spPr>
        <p:txBody>
          <a:bodyPr>
            <a:normAutofit fontScale="92500" lnSpcReduction="20000"/>
          </a:bodyPr>
          <a:lstStyle/>
          <a:p>
            <a:r>
              <a:rPr lang="de-AT" sz="3200" dirty="0"/>
              <a:t>Ventraler Vagus:</a:t>
            </a:r>
          </a:p>
          <a:p>
            <a:pPr lvl="1"/>
            <a:r>
              <a:rPr lang="de-AT" sz="3000" dirty="0"/>
              <a:t>langsam, träge:</a:t>
            </a:r>
            <a:br>
              <a:rPr lang="de-AT" sz="3000" dirty="0"/>
            </a:br>
            <a:r>
              <a:rPr lang="de-AT" sz="3000" dirty="0"/>
              <a:t> </a:t>
            </a:r>
            <a:r>
              <a:rPr lang="de-AT" sz="3000" dirty="0" err="1"/>
              <a:t>freeze</a:t>
            </a:r>
            <a:endParaRPr lang="de-AT" sz="3000" dirty="0"/>
          </a:p>
          <a:p>
            <a:r>
              <a:rPr lang="de-AT" sz="3200" dirty="0"/>
              <a:t>Sympathikus</a:t>
            </a:r>
          </a:p>
          <a:p>
            <a:pPr lvl="1"/>
            <a:r>
              <a:rPr lang="de-AT" sz="3000" dirty="0" err="1"/>
              <a:t>fight</a:t>
            </a:r>
            <a:r>
              <a:rPr lang="de-AT" sz="3000" dirty="0"/>
              <a:t>/</a:t>
            </a:r>
            <a:r>
              <a:rPr lang="de-AT" sz="3000" dirty="0" err="1"/>
              <a:t>flight</a:t>
            </a:r>
            <a:endParaRPr lang="de-AT" sz="3000" dirty="0"/>
          </a:p>
          <a:p>
            <a:r>
              <a:rPr lang="de-AT" sz="3200" dirty="0"/>
              <a:t>Dorsaler Vagus</a:t>
            </a:r>
          </a:p>
          <a:p>
            <a:pPr lvl="1"/>
            <a:r>
              <a:rPr lang="de-AT" sz="3000" dirty="0"/>
              <a:t>schnell: </a:t>
            </a:r>
            <a:br>
              <a:rPr lang="de-AT" sz="3000" dirty="0"/>
            </a:br>
            <a:r>
              <a:rPr lang="de-AT" sz="3000" dirty="0"/>
              <a:t>Bindung/Meditation</a:t>
            </a:r>
          </a:p>
          <a:p>
            <a:endParaRPr lang="de-AT" sz="3200" dirty="0"/>
          </a:p>
        </p:txBody>
      </p:sp>
      <p:pic>
        <p:nvPicPr>
          <p:cNvPr id="20" name="Inhaltsplatzhalter 19">
            <a:extLst>
              <a:ext uri="{FF2B5EF4-FFF2-40B4-BE49-F238E27FC236}">
                <a16:creationId xmlns:a16="http://schemas.microsoft.com/office/drawing/2014/main" id="{50516714-E185-4817-848E-6A4560DB5A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47647" y="2160588"/>
            <a:ext cx="1331457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6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3AA2EA8-1778-4E6F-BEED-314D7D5A0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Die </a:t>
            </a:r>
            <a:r>
              <a:rPr lang="de-AT" dirty="0" err="1"/>
              <a:t>Polyvagal</a:t>
            </a:r>
            <a:r>
              <a:rPr lang="de-AT" dirty="0"/>
              <a:t>-Theorie: Auswirkungen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A166EDB-D19B-4A5C-9B7C-83A3629561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553629"/>
            <a:ext cx="3962400" cy="3487732"/>
          </a:xfrm>
        </p:spPr>
        <p:txBody>
          <a:bodyPr>
            <a:normAutofit/>
          </a:bodyPr>
          <a:lstStyle/>
          <a:p>
            <a:r>
              <a:rPr lang="de-AT" sz="3200" dirty="0">
                <a:solidFill>
                  <a:srgbClr val="C00000"/>
                </a:solidFill>
              </a:rPr>
              <a:t>Nicht Tun</a:t>
            </a:r>
          </a:p>
          <a:p>
            <a:r>
              <a:rPr lang="de-AT" sz="3200" dirty="0">
                <a:solidFill>
                  <a:srgbClr val="FFC000"/>
                </a:solidFill>
              </a:rPr>
              <a:t>Aktiv aber mit viel Energie</a:t>
            </a:r>
          </a:p>
          <a:p>
            <a:r>
              <a:rPr lang="de-AT" sz="3200" dirty="0">
                <a:solidFill>
                  <a:schemeClr val="accent2">
                    <a:lumMod val="75000"/>
                  </a:schemeClr>
                </a:solidFill>
              </a:rPr>
              <a:t>Kohärenz, Liebe</a:t>
            </a:r>
          </a:p>
        </p:txBody>
      </p:sp>
      <p:pic>
        <p:nvPicPr>
          <p:cNvPr id="8" name="Inhaltsplatzhalter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37DD651B-7B5D-42CD-9EBC-17611B802D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185" y="2684067"/>
            <a:ext cx="3089275" cy="1785600"/>
          </a:xfrm>
        </p:spPr>
      </p:pic>
    </p:spTree>
    <p:extLst>
      <p:ext uri="{BB962C8B-B14F-4D97-AF65-F5344CB8AC3E}">
        <p14:creationId xmlns:p14="http://schemas.microsoft.com/office/powerpoint/2010/main" val="32245210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3208" y="4488433"/>
            <a:ext cx="6735591" cy="1646302"/>
          </a:xfrm>
        </p:spPr>
        <p:txBody>
          <a:bodyPr/>
          <a:lstStyle/>
          <a:p>
            <a:pPr algn="ctr" eaLnBrk="1" hangingPunct="1"/>
            <a:r>
              <a:rPr lang="de-DE" altLang="de-DE" dirty="0"/>
              <a:t>Herzlichen Dank !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192" y="169064"/>
            <a:ext cx="4619625" cy="2552700"/>
          </a:xfrm>
          <a:prstGeom prst="rect">
            <a:avLst/>
          </a:prstGeom>
        </p:spPr>
      </p:pic>
      <p:pic>
        <p:nvPicPr>
          <p:cNvPr id="4" name="Bildplatzhalter 2"/>
          <p:cNvPicPr>
            <a:picLocks noChangeAspect="1"/>
          </p:cNvPicPr>
          <p:nvPr/>
        </p:nvPicPr>
        <p:blipFill>
          <a:blip r:embed="rId3"/>
          <a:srcRect l="36613" r="36613"/>
          <a:stretch>
            <a:fillRect/>
          </a:stretch>
        </p:blipFill>
        <p:spPr>
          <a:xfrm rot="16200000">
            <a:off x="3103137" y="1171707"/>
            <a:ext cx="2279775" cy="565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97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Teil 1 - Stress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sz="3200" dirty="0"/>
              <a:t>Was ist Stress</a:t>
            </a:r>
          </a:p>
          <a:p>
            <a:r>
              <a:rPr lang="de-AT" sz="3200" dirty="0"/>
              <a:t>Vegetatives Nervensystem</a:t>
            </a:r>
          </a:p>
          <a:p>
            <a:r>
              <a:rPr lang="de-AT" sz="3200" dirty="0"/>
              <a:t>Stress und Gesundheit</a:t>
            </a:r>
          </a:p>
          <a:p>
            <a:r>
              <a:rPr lang="de-AT" sz="3200" dirty="0"/>
              <a:t>Chronischer Stress</a:t>
            </a:r>
          </a:p>
        </p:txBody>
      </p:sp>
    </p:spTree>
    <p:extLst>
      <p:ext uri="{BB962C8B-B14F-4D97-AF65-F5344CB8AC3E}">
        <p14:creationId xmlns:p14="http://schemas.microsoft.com/office/powerpoint/2010/main" val="2370453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B0EFBE-643B-4B81-9815-63D9D00F8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Stress im Alltag</a:t>
            </a:r>
          </a:p>
        </p:txBody>
      </p:sp>
      <p:pic>
        <p:nvPicPr>
          <p:cNvPr id="5" name="Picture 2" descr="Stress: Stressfaktoren identifizieren und bekämpfen - NetDoktor">
            <a:extLst>
              <a:ext uri="{FF2B5EF4-FFF2-40B4-BE49-F238E27FC236}">
                <a16:creationId xmlns:a16="http://schemas.microsoft.com/office/drawing/2014/main" id="{65A704FE-EF2D-4995-A17E-5E507B1058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141" y="2189952"/>
            <a:ext cx="4165930" cy="233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 descr="Ein Bild, das drinnen, Person, Frau, Mädchen enthält.&#10;&#10;Automatisch generierte Beschreibung">
            <a:extLst>
              <a:ext uri="{FF2B5EF4-FFF2-40B4-BE49-F238E27FC236}">
                <a16:creationId xmlns:a16="http://schemas.microsoft.com/office/drawing/2014/main" id="{5D914247-5EF4-42FC-A09A-187F6C20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23" y="4228945"/>
            <a:ext cx="2619375" cy="1743075"/>
          </a:xfrm>
          <a:prstGeom prst="rect">
            <a:avLst/>
          </a:prstGeom>
        </p:spPr>
      </p:pic>
      <p:pic>
        <p:nvPicPr>
          <p:cNvPr id="13" name="Grafik 12" descr="Ein Bild, das Person, drinnen, Frau, Mann enthält.&#10;&#10;Automatisch generierte Beschreibung">
            <a:extLst>
              <a:ext uri="{FF2B5EF4-FFF2-40B4-BE49-F238E27FC236}">
                <a16:creationId xmlns:a16="http://schemas.microsoft.com/office/drawing/2014/main" id="{D8106C3E-71B3-41B8-A680-B79AA677F0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111" y="4155686"/>
            <a:ext cx="2957267" cy="1968028"/>
          </a:xfrm>
          <a:prstGeom prst="rect">
            <a:avLst/>
          </a:prstGeom>
        </p:spPr>
      </p:pic>
      <p:pic>
        <p:nvPicPr>
          <p:cNvPr id="11" name="Grafik 10" descr="Ein Bild, das Person, drinnen, Mann, stehend enthält.&#10;&#10;Automatisch generierte Beschreibung">
            <a:extLst>
              <a:ext uri="{FF2B5EF4-FFF2-40B4-BE49-F238E27FC236}">
                <a16:creationId xmlns:a16="http://schemas.microsoft.com/office/drawing/2014/main" id="{43312C7A-8FBA-4D30-B36C-D0F678A951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418" y="3790794"/>
            <a:ext cx="26193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1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Was ist Stress</a:t>
            </a:r>
          </a:p>
        </p:txBody>
      </p:sp>
      <p:pic>
        <p:nvPicPr>
          <p:cNvPr id="4" name="Picture 9" descr="stress 0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77" y="3338577"/>
            <a:ext cx="1429858" cy="152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Wo ist das Baby? Da ist das Baby! Mal ehrlich: Kann man Säbelzahntiger Diego (Thomas Fritsch) ein Menschenbaby anvertrauen? © RT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6195"/>
            <a:ext cx="9080500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59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ego | Ice Age Wiki | Fandom">
            <a:extLst>
              <a:ext uri="{FF2B5EF4-FFF2-40B4-BE49-F238E27FC236}">
                <a16:creationId xmlns:a16="http://schemas.microsoft.com/office/drawing/2014/main" id="{FE93C058-9DFF-46C6-8D0E-B347E38AA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524" y="2022831"/>
            <a:ext cx="1608140" cy="160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Vegetatives Nervensystem</a:t>
            </a:r>
          </a:p>
        </p:txBody>
      </p:sp>
      <p:pic>
        <p:nvPicPr>
          <p:cNvPr id="4" name="Picture 10" descr="Parasympathik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679131"/>
            <a:ext cx="3168650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Sympathik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341438"/>
            <a:ext cx="3176588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2"/>
          <p:cNvSpPr>
            <a:spLocks noChangeArrowheads="1"/>
          </p:cNvSpPr>
          <p:nvPr/>
        </p:nvSpPr>
        <p:spPr bwMode="auto">
          <a:xfrm rot="19954014">
            <a:off x="2720268" y="2336832"/>
            <a:ext cx="3529012" cy="935037"/>
          </a:xfrm>
          <a:prstGeom prst="rightArrow">
            <a:avLst>
              <a:gd name="adj1" fmla="val 53444"/>
              <a:gd name="adj2" fmla="val 10969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19954014" flipH="1" flipV="1">
            <a:off x="3266428" y="4451047"/>
            <a:ext cx="3529012" cy="935038"/>
          </a:xfrm>
          <a:prstGeom prst="rightArrow">
            <a:avLst>
              <a:gd name="adj1" fmla="val 53444"/>
              <a:gd name="adj2" fmla="val 10969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endParaRPr lang="de-AT" altLang="de-DE"/>
          </a:p>
        </p:txBody>
      </p:sp>
      <p:pic>
        <p:nvPicPr>
          <p:cNvPr id="9" name="Picture 11" descr="stress 07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357" y="3152045"/>
            <a:ext cx="1429858" cy="152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200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3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Vegetatives Nervensystem</a:t>
            </a:r>
          </a:p>
        </p:txBody>
      </p:sp>
      <p:pic>
        <p:nvPicPr>
          <p:cNvPr id="4" name="Picture 10" descr="Parasympathik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679131"/>
            <a:ext cx="3168650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Sympathik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341438"/>
            <a:ext cx="3176588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2"/>
          <p:cNvSpPr>
            <a:spLocks noChangeArrowheads="1"/>
          </p:cNvSpPr>
          <p:nvPr/>
        </p:nvSpPr>
        <p:spPr bwMode="auto">
          <a:xfrm rot="19954014">
            <a:off x="2720268" y="2336832"/>
            <a:ext cx="3529012" cy="935037"/>
          </a:xfrm>
          <a:prstGeom prst="rightArrow">
            <a:avLst>
              <a:gd name="adj1" fmla="val 53444"/>
              <a:gd name="adj2" fmla="val 10969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19954014" flipH="1" flipV="1">
            <a:off x="3266428" y="4451047"/>
            <a:ext cx="3529012" cy="935038"/>
          </a:xfrm>
          <a:prstGeom prst="rightArrow">
            <a:avLst>
              <a:gd name="adj1" fmla="val 53444"/>
              <a:gd name="adj2" fmla="val 10969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endParaRPr lang="de-AT" altLang="de-DE"/>
          </a:p>
        </p:txBody>
      </p:sp>
      <p:pic>
        <p:nvPicPr>
          <p:cNvPr id="9" name="Picture 11" descr="stress 0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357" y="3152045"/>
            <a:ext cx="1429858" cy="152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57148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Benutzerdefiniert 1">
      <a:majorFont>
        <a:latin typeface="SchokoRegular"/>
        <a:ea typeface=""/>
        <a:cs typeface=""/>
      </a:majorFont>
      <a:minorFont>
        <a:latin typeface="SchokoRegular"/>
        <a:ea typeface=""/>
        <a:cs typeface="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465</Words>
  <Application>Microsoft Office PowerPoint</Application>
  <PresentationFormat>Bildschirmpräsentation (4:3)</PresentationFormat>
  <Paragraphs>134</Paragraphs>
  <Slides>45</Slides>
  <Notes>0</Notes>
  <HiddenSlides>0</HiddenSlides>
  <MMClips>4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52" baseType="lpstr">
      <vt:lpstr>Wingdings 3</vt:lpstr>
      <vt:lpstr>Abadi</vt:lpstr>
      <vt:lpstr>Arial</vt:lpstr>
      <vt:lpstr>SchokoRegular</vt:lpstr>
      <vt:lpstr>Calibri</vt:lpstr>
      <vt:lpstr>Candara</vt:lpstr>
      <vt:lpstr>Facette</vt:lpstr>
      <vt:lpstr>Herzlich Willkommen!</vt:lpstr>
      <vt:lpstr>Rahmen</vt:lpstr>
      <vt:lpstr>Einleitung</vt:lpstr>
      <vt:lpstr>Die Atemkugel</vt:lpstr>
      <vt:lpstr>Teil 1 - Stress</vt:lpstr>
      <vt:lpstr>Stress im Alltag</vt:lpstr>
      <vt:lpstr>Was ist Stress</vt:lpstr>
      <vt:lpstr>Vegetatives Nervensystem</vt:lpstr>
      <vt:lpstr>Vegetatives Nervensystem</vt:lpstr>
      <vt:lpstr>Stress = Aktivierung</vt:lpstr>
      <vt:lpstr>PowerPoint-Präsentation</vt:lpstr>
      <vt:lpstr>Stress und Gesundheit</vt:lpstr>
      <vt:lpstr>Stress und Gesundheit</vt:lpstr>
      <vt:lpstr>Teil 2 – Biofeedback: Stress ist messbar</vt:lpstr>
      <vt:lpstr>PowerPoint-Präsentation</vt:lpstr>
      <vt:lpstr>Was wird erfasst ?</vt:lpstr>
      <vt:lpstr>Belastungsprofil - Hautleitwert</vt:lpstr>
      <vt:lpstr>Belastungsprofil - Burnout</vt:lpstr>
      <vt:lpstr>Belastungsprofil - Pulsfrequenz</vt:lpstr>
      <vt:lpstr>Belastungsprofil - Pulsamplitude</vt:lpstr>
      <vt:lpstr>Wie kann Biofeedback helfen ?</vt:lpstr>
      <vt:lpstr>Vorteile</vt:lpstr>
      <vt:lpstr>Teil 3 – Kohärenz – Stress selber regulieren</vt:lpstr>
      <vt:lpstr>Die Atemkugel</vt:lpstr>
      <vt:lpstr>Messung der Kohärenz: die Pulskurve</vt:lpstr>
      <vt:lpstr>Kohärenzmessung</vt:lpstr>
      <vt:lpstr>Kohärenz =</vt:lpstr>
      <vt:lpstr>Kohärenz = innen aufräumen</vt:lpstr>
      <vt:lpstr>Kohärenz ist ein vegetatives Gleichgewicht</vt:lpstr>
      <vt:lpstr>Belastungsprofil - Burnout</vt:lpstr>
      <vt:lpstr>Stress ist kraftraubendes Gegeneinander …</vt:lpstr>
      <vt:lpstr>… Kohärenz ist ein fröhliches Miteinander</vt:lpstr>
      <vt:lpstr>Ein Symbol für Kohärenz</vt:lpstr>
      <vt:lpstr>Berechnung der Kohärenz</vt:lpstr>
      <vt:lpstr>Berechnung der Kohärenz</vt:lpstr>
      <vt:lpstr>Die Fragen</vt:lpstr>
      <vt:lpstr>Was bedeutet der 0.1 Hz Peak?</vt:lpstr>
      <vt:lpstr>Folgen</vt:lpstr>
      <vt:lpstr>Die Lösung</vt:lpstr>
      <vt:lpstr>Baroreflex-Sensitivität (Lehrer, Vaschillo et al., 2003)</vt:lpstr>
      <vt:lpstr>Polyvagal-Theorie 1: Der Vagus-Nerv</vt:lpstr>
      <vt:lpstr>Polyvagal-Theorie 2: Richtungen im Nervensystem</vt:lpstr>
      <vt:lpstr>Die Polyvagal-Theorie: Stephen W. Porges</vt:lpstr>
      <vt:lpstr>Die Polyvagal-Theorie: Auswirkungen</vt:lpstr>
      <vt:lpstr>Herzlichen Dank !</vt:lpstr>
    </vt:vector>
  </TitlesOfParts>
  <Company>Praxis Dr. Klein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Wolfhard Klein</dc:creator>
  <cp:lastModifiedBy>Wolfhard Klein</cp:lastModifiedBy>
  <cp:revision>442</cp:revision>
  <dcterms:created xsi:type="dcterms:W3CDTF">2010-04-12T13:40:07Z</dcterms:created>
  <dcterms:modified xsi:type="dcterms:W3CDTF">2021-03-15T16:50:18Z</dcterms:modified>
</cp:coreProperties>
</file>