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05" r:id="rId2"/>
    <p:sldId id="306" r:id="rId3"/>
    <p:sldId id="307" r:id="rId4"/>
    <p:sldId id="363" r:id="rId5"/>
    <p:sldId id="308" r:id="rId6"/>
    <p:sldId id="309" r:id="rId7"/>
    <p:sldId id="302" r:id="rId8"/>
    <p:sldId id="288" r:id="rId9"/>
    <p:sldId id="428" r:id="rId10"/>
    <p:sldId id="423" r:id="rId11"/>
    <p:sldId id="334" r:id="rId12"/>
    <p:sldId id="314" r:id="rId13"/>
    <p:sldId id="320" r:id="rId14"/>
    <p:sldId id="329" r:id="rId15"/>
    <p:sldId id="326" r:id="rId16"/>
    <p:sldId id="336" r:id="rId17"/>
    <p:sldId id="312" r:id="rId18"/>
    <p:sldId id="390" r:id="rId19"/>
    <p:sldId id="430" r:id="rId20"/>
    <p:sldId id="304" r:id="rId21"/>
    <p:sldId id="292" r:id="rId22"/>
    <p:sldId id="293" r:id="rId23"/>
    <p:sldId id="294" r:id="rId24"/>
    <p:sldId id="258" r:id="rId25"/>
    <p:sldId id="273" r:id="rId26"/>
    <p:sldId id="263" r:id="rId27"/>
    <p:sldId id="265" r:id="rId28"/>
    <p:sldId id="298" r:id="rId29"/>
    <p:sldId id="268" r:id="rId30"/>
    <p:sldId id="432" r:id="rId31"/>
    <p:sldId id="282" r:id="rId32"/>
    <p:sldId id="299" r:id="rId33"/>
    <p:sldId id="332" r:id="rId34"/>
    <p:sldId id="346" r:id="rId35"/>
    <p:sldId id="347" r:id="rId36"/>
    <p:sldId id="339" r:id="rId37"/>
    <p:sldId id="340" r:id="rId38"/>
    <p:sldId id="337" r:id="rId39"/>
    <p:sldId id="343" r:id="rId40"/>
    <p:sldId id="345" r:id="rId41"/>
    <p:sldId id="342" r:id="rId42"/>
    <p:sldId id="344" r:id="rId43"/>
    <p:sldId id="348" r:id="rId44"/>
    <p:sldId id="331" r:id="rId45"/>
    <p:sldId id="310" r:id="rId46"/>
    <p:sldId id="335" r:id="rId47"/>
    <p:sldId id="367" r:id="rId48"/>
    <p:sldId id="364" r:id="rId49"/>
    <p:sldId id="366" r:id="rId50"/>
    <p:sldId id="365" r:id="rId51"/>
    <p:sldId id="322" r:id="rId52"/>
    <p:sldId id="321" r:id="rId53"/>
    <p:sldId id="316" r:id="rId54"/>
    <p:sldId id="333" r:id="rId55"/>
    <p:sldId id="436" r:id="rId56"/>
    <p:sldId id="295" r:id="rId57"/>
    <p:sldId id="406" r:id="rId58"/>
    <p:sldId id="296" r:id="rId59"/>
    <p:sldId id="399" r:id="rId60"/>
    <p:sldId id="398" r:id="rId61"/>
    <p:sldId id="433" r:id="rId62"/>
    <p:sldId id="434" r:id="rId63"/>
    <p:sldId id="404" r:id="rId64"/>
    <p:sldId id="431" r:id="rId65"/>
    <p:sldId id="435" r:id="rId66"/>
    <p:sldId id="427" r:id="rId67"/>
    <p:sldId id="415" r:id="rId68"/>
    <p:sldId id="410" r:id="rId69"/>
    <p:sldId id="419" r:id="rId70"/>
    <p:sldId id="437" r:id="rId71"/>
    <p:sldId id="325" r:id="rId72"/>
    <p:sldId id="359" r:id="rId73"/>
    <p:sldId id="349" r:id="rId74"/>
    <p:sldId id="360" r:id="rId75"/>
    <p:sldId id="353" r:id="rId76"/>
    <p:sldId id="356" r:id="rId77"/>
    <p:sldId id="324" r:id="rId78"/>
    <p:sldId id="429" r:id="rId79"/>
    <p:sldId id="351" r:id="rId80"/>
    <p:sldId id="323" r:id="rId81"/>
    <p:sldId id="352" r:id="rId82"/>
    <p:sldId id="354" r:id="rId83"/>
    <p:sldId id="350" r:id="rId84"/>
    <p:sldId id="357" r:id="rId85"/>
    <p:sldId id="424" r:id="rId86"/>
    <p:sldId id="425" r:id="rId87"/>
    <p:sldId id="426" r:id="rId88"/>
    <p:sldId id="361" r:id="rId89"/>
    <p:sldId id="362" r:id="rId90"/>
  </p:sldIdLst>
  <p:sldSz cx="9144000" cy="6858000" type="screen4x3"/>
  <p:notesSz cx="6858000" cy="9144000"/>
  <p:defaultTextStyle>
    <a:defPPr>
      <a:defRPr lang="de-AT"/>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CB4F"/>
    <a:srgbClr val="087047"/>
    <a:srgbClr val="F7CC09"/>
    <a:srgbClr val="016E44"/>
    <a:srgbClr val="006F44"/>
    <a:srgbClr val="006F45"/>
    <a:srgbClr val="006F46"/>
    <a:srgbClr val="FFFF99"/>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94B73-95EF-4332-AF95-983F3933FF9E}" type="datetimeFigureOut">
              <a:rPr lang="de-AT" smtClean="0"/>
              <a:t>19.05.2021</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3EBBC-0273-4095-8746-6A6164B07B51}" type="slidenum">
              <a:rPr lang="de-AT" smtClean="0"/>
              <a:t>‹Nr.›</a:t>
            </a:fld>
            <a:endParaRPr lang="de-AT"/>
          </a:p>
        </p:txBody>
      </p:sp>
    </p:spTree>
    <p:extLst>
      <p:ext uri="{BB962C8B-B14F-4D97-AF65-F5344CB8AC3E}">
        <p14:creationId xmlns:p14="http://schemas.microsoft.com/office/powerpoint/2010/main" val="170025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Antidiuretische Hormon</a:t>
            </a:r>
            <a:r>
              <a:rPr lang="de-AT" dirty="0"/>
              <a:t> (</a:t>
            </a:r>
            <a:r>
              <a:rPr lang="de-AT" b="1" dirty="0"/>
              <a:t>ADH</a:t>
            </a:r>
            <a:r>
              <a:rPr lang="de-AT" dirty="0"/>
              <a:t>)</a:t>
            </a:r>
          </a:p>
        </p:txBody>
      </p:sp>
      <p:sp>
        <p:nvSpPr>
          <p:cNvPr id="4" name="Foliennummernplatzhalter 3"/>
          <p:cNvSpPr>
            <a:spLocks noGrp="1"/>
          </p:cNvSpPr>
          <p:nvPr>
            <p:ph type="sldNum" sz="quarter" idx="10"/>
          </p:nvPr>
        </p:nvSpPr>
        <p:spPr/>
        <p:txBody>
          <a:bodyPr/>
          <a:lstStyle/>
          <a:p>
            <a:fld id="{5DB3EBBC-0273-4095-8746-6A6164B07B51}" type="slidenum">
              <a:rPr lang="de-AT" smtClean="0"/>
              <a:t>15</a:t>
            </a:fld>
            <a:endParaRPr lang="de-AT"/>
          </a:p>
        </p:txBody>
      </p:sp>
    </p:spTree>
    <p:extLst>
      <p:ext uri="{BB962C8B-B14F-4D97-AF65-F5344CB8AC3E}">
        <p14:creationId xmlns:p14="http://schemas.microsoft.com/office/powerpoint/2010/main" val="2376688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i="1" kern="1200" dirty="0">
                <a:solidFill>
                  <a:schemeClr val="tx1"/>
                </a:solidFill>
                <a:effectLst/>
                <a:latin typeface="+mn-lt"/>
                <a:ea typeface="+mn-ea"/>
                <a:cs typeface="+mn-cs"/>
              </a:rPr>
              <a:t>TRH = </a:t>
            </a:r>
            <a:r>
              <a:rPr lang="de-AT" sz="1200" i="1" kern="1200" dirty="0" err="1">
                <a:solidFill>
                  <a:schemeClr val="tx1"/>
                </a:solidFill>
                <a:effectLst/>
                <a:latin typeface="+mn-lt"/>
                <a:ea typeface="+mn-ea"/>
                <a:cs typeface="+mn-cs"/>
              </a:rPr>
              <a:t>Tyreotropin</a:t>
            </a:r>
            <a:r>
              <a:rPr lang="de-AT" sz="1200" i="1" kern="1200" dirty="0">
                <a:solidFill>
                  <a:schemeClr val="tx1"/>
                </a:solidFill>
                <a:effectLst/>
                <a:latin typeface="+mn-lt"/>
                <a:ea typeface="+mn-ea"/>
                <a:cs typeface="+mn-cs"/>
              </a:rPr>
              <a:t> </a:t>
            </a:r>
            <a:r>
              <a:rPr lang="de-AT" sz="1200" i="1" kern="1200" dirty="0" err="1">
                <a:solidFill>
                  <a:schemeClr val="tx1"/>
                </a:solidFill>
                <a:effectLst/>
                <a:latin typeface="+mn-lt"/>
                <a:ea typeface="+mn-ea"/>
                <a:cs typeface="+mn-cs"/>
              </a:rPr>
              <a:t>releasing</a:t>
            </a:r>
            <a:r>
              <a:rPr lang="de-AT" sz="1200" i="1" kern="1200" dirty="0">
                <a:solidFill>
                  <a:schemeClr val="tx1"/>
                </a:solidFill>
                <a:effectLst/>
                <a:latin typeface="+mn-lt"/>
                <a:ea typeface="+mn-ea"/>
                <a:cs typeface="+mn-cs"/>
              </a:rPr>
              <a:t> </a:t>
            </a:r>
            <a:r>
              <a:rPr lang="de-AT" sz="1200" i="1" kern="1200" dirty="0" err="1">
                <a:solidFill>
                  <a:schemeClr val="tx1"/>
                </a:solidFill>
                <a:effectLst/>
                <a:latin typeface="+mn-lt"/>
                <a:ea typeface="+mn-ea"/>
                <a:cs typeface="+mn-cs"/>
              </a:rPr>
              <a:t>hormon</a:t>
            </a:r>
            <a:r>
              <a:rPr lang="de-AT" sz="1200" kern="1200" dirty="0">
                <a:solidFill>
                  <a:schemeClr val="tx1"/>
                </a:solidFill>
                <a:effectLst/>
                <a:latin typeface="+mn-lt"/>
                <a:ea typeface="+mn-ea"/>
                <a:cs typeface="+mn-cs"/>
              </a:rPr>
              <a:t> (früher statt Hormon: </a:t>
            </a:r>
            <a:r>
              <a:rPr lang="de-AT" sz="1200" i="1" kern="1200" dirty="0">
                <a:solidFill>
                  <a:schemeClr val="tx1"/>
                </a:solidFill>
                <a:effectLst/>
                <a:latin typeface="+mn-lt"/>
                <a:ea typeface="+mn-ea"/>
                <a:cs typeface="+mn-cs"/>
              </a:rPr>
              <a:t>Faktor</a:t>
            </a:r>
            <a:r>
              <a:rPr lang="de-AT" sz="1200" kern="1200" dirty="0">
                <a:solidFill>
                  <a:schemeClr val="tx1"/>
                </a:solidFill>
                <a:effectLst/>
                <a:latin typeface="+mn-lt"/>
                <a:ea typeface="+mn-ea"/>
                <a:cs typeface="+mn-cs"/>
              </a:rPr>
              <a:t>)</a:t>
            </a:r>
            <a:br>
              <a:rPr lang="de-AT" sz="1200" kern="1200" dirty="0">
                <a:solidFill>
                  <a:schemeClr val="tx1"/>
                </a:solidFill>
                <a:effectLst/>
                <a:latin typeface="+mn-lt"/>
                <a:ea typeface="+mn-ea"/>
                <a:cs typeface="+mn-cs"/>
              </a:rPr>
            </a:br>
            <a:r>
              <a:rPr lang="de-AT" sz="1200" i="1" kern="1200" dirty="0">
                <a:solidFill>
                  <a:schemeClr val="tx1"/>
                </a:solidFill>
                <a:effectLst/>
                <a:latin typeface="+mn-lt"/>
                <a:ea typeface="+mn-ea"/>
                <a:cs typeface="+mn-cs"/>
              </a:rPr>
              <a:t>TTH = </a:t>
            </a:r>
            <a:r>
              <a:rPr lang="de-AT" sz="1200" i="1" kern="1200" dirty="0" err="1">
                <a:solidFill>
                  <a:schemeClr val="tx1"/>
                </a:solidFill>
                <a:effectLst/>
                <a:latin typeface="+mn-lt"/>
                <a:ea typeface="+mn-ea"/>
                <a:cs typeface="+mn-cs"/>
              </a:rPr>
              <a:t>Tyreotropes</a:t>
            </a:r>
            <a:r>
              <a:rPr lang="de-AT" sz="1200" i="1" kern="1200" dirty="0">
                <a:solidFill>
                  <a:schemeClr val="tx1"/>
                </a:solidFill>
                <a:effectLst/>
                <a:latin typeface="+mn-lt"/>
                <a:ea typeface="+mn-ea"/>
                <a:cs typeface="+mn-cs"/>
              </a:rPr>
              <a:t> Hormon (oder TSH = </a:t>
            </a:r>
            <a:r>
              <a:rPr lang="de-AT" sz="1200" i="1" kern="1200" dirty="0" err="1">
                <a:solidFill>
                  <a:schemeClr val="tx1"/>
                </a:solidFill>
                <a:effectLst/>
                <a:latin typeface="+mn-lt"/>
                <a:ea typeface="+mn-ea"/>
                <a:cs typeface="+mn-cs"/>
              </a:rPr>
              <a:t>Tyrea</a:t>
            </a:r>
            <a:r>
              <a:rPr lang="de-AT" sz="1200" i="1" kern="1200" dirty="0">
                <a:solidFill>
                  <a:schemeClr val="tx1"/>
                </a:solidFill>
                <a:effectLst/>
                <a:latin typeface="+mn-lt"/>
                <a:ea typeface="+mn-ea"/>
                <a:cs typeface="+mn-cs"/>
              </a:rPr>
              <a:t> </a:t>
            </a:r>
            <a:r>
              <a:rPr lang="de-AT" sz="1200" i="1" kern="1200" dirty="0" err="1">
                <a:solidFill>
                  <a:schemeClr val="tx1"/>
                </a:solidFill>
                <a:effectLst/>
                <a:latin typeface="+mn-lt"/>
                <a:ea typeface="+mn-ea"/>
                <a:cs typeface="+mn-cs"/>
              </a:rPr>
              <a:t>stimulating</a:t>
            </a:r>
            <a:r>
              <a:rPr lang="de-AT" sz="1200" i="1" kern="1200" dirty="0">
                <a:solidFill>
                  <a:schemeClr val="tx1"/>
                </a:solidFill>
                <a:effectLst/>
                <a:latin typeface="+mn-lt"/>
                <a:ea typeface="+mn-ea"/>
                <a:cs typeface="+mn-cs"/>
              </a:rPr>
              <a:t> </a:t>
            </a:r>
            <a:r>
              <a:rPr lang="de-AT" sz="1200" i="1" kern="1200" dirty="0" err="1">
                <a:solidFill>
                  <a:schemeClr val="tx1"/>
                </a:solidFill>
                <a:effectLst/>
                <a:latin typeface="+mn-lt"/>
                <a:ea typeface="+mn-ea"/>
                <a:cs typeface="+mn-cs"/>
              </a:rPr>
              <a:t>hormon</a:t>
            </a:r>
            <a:r>
              <a:rPr lang="de-AT" sz="1200" i="1" kern="1200" dirty="0">
                <a:solidFill>
                  <a:schemeClr val="tx1"/>
                </a:solidFill>
                <a:effectLst/>
                <a:latin typeface="+mn-lt"/>
                <a:ea typeface="+mn-ea"/>
                <a:cs typeface="+mn-cs"/>
              </a:rPr>
              <a:t>)</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DB3EBBC-0273-4095-8746-6A6164B07B51}" type="slidenum">
              <a:rPr lang="de-AT" smtClean="0"/>
              <a:t>16</a:t>
            </a:fld>
            <a:endParaRPr lang="de-AT"/>
          </a:p>
        </p:txBody>
      </p:sp>
    </p:spTree>
    <p:extLst>
      <p:ext uri="{BB962C8B-B14F-4D97-AF65-F5344CB8AC3E}">
        <p14:creationId xmlns:p14="http://schemas.microsoft.com/office/powerpoint/2010/main" val="341489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fld id="{61153864-1166-47DA-BB76-49DF799AFD3C}" type="slidenum">
              <a:rPr lang="de-DE" altLang="de-DE">
                <a:solidFill>
                  <a:srgbClr val="000000"/>
                </a:solidFill>
                <a:latin typeface="Times New Roman" panose="02020603050405020304" pitchFamily="18" charset="0"/>
              </a:rPr>
              <a:pPr/>
              <a:t>38</a:t>
            </a:fld>
            <a:endParaRPr lang="de-DE" altLang="de-DE">
              <a:solidFill>
                <a:srgbClr val="000000"/>
              </a:solidFill>
              <a:latin typeface="Times New Roman" panose="02020603050405020304" pitchFamily="18" charset="0"/>
            </a:endParaRPr>
          </a:p>
        </p:txBody>
      </p:sp>
      <p:sp>
        <p:nvSpPr>
          <p:cNvPr id="20173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2" name="Rectangle 2"/>
          <p:cNvSpPr>
            <a:spLocks noGrp="1" noChangeArrowheads="1"/>
          </p:cNvSpPr>
          <p:nvPr>
            <p:ph type="body" idx="1"/>
          </p:nvPr>
        </p:nvSpPr>
        <p:spPr>
          <a:xfrm>
            <a:off x="685800" y="4343400"/>
            <a:ext cx="5484813"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44855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fld id="{61153864-1166-47DA-BB76-49DF799AFD3C}" type="slidenum">
              <a:rPr lang="de-DE" altLang="de-DE">
                <a:solidFill>
                  <a:srgbClr val="000000"/>
                </a:solidFill>
                <a:latin typeface="Times New Roman" panose="02020603050405020304" pitchFamily="18" charset="0"/>
              </a:rPr>
              <a:pPr/>
              <a:t>41</a:t>
            </a:fld>
            <a:endParaRPr lang="de-DE" altLang="de-DE">
              <a:solidFill>
                <a:srgbClr val="000000"/>
              </a:solidFill>
              <a:latin typeface="Times New Roman" panose="02020603050405020304" pitchFamily="18" charset="0"/>
            </a:endParaRPr>
          </a:p>
        </p:txBody>
      </p:sp>
      <p:sp>
        <p:nvSpPr>
          <p:cNvPr id="20173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2" name="Rectangle 2"/>
          <p:cNvSpPr>
            <a:spLocks noGrp="1" noChangeArrowheads="1"/>
          </p:cNvSpPr>
          <p:nvPr>
            <p:ph type="body" idx="1"/>
          </p:nvPr>
        </p:nvSpPr>
        <p:spPr>
          <a:xfrm>
            <a:off x="685800" y="4343400"/>
            <a:ext cx="5484813"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1606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fld id="{E119FE8C-A46B-4910-B67F-E1E01992D825}" type="slidenum">
              <a:rPr lang="de-DE" altLang="de-DE">
                <a:solidFill>
                  <a:srgbClr val="000000"/>
                </a:solidFill>
                <a:latin typeface="Times New Roman" panose="02020603050405020304" pitchFamily="18" charset="0"/>
              </a:rPr>
              <a:pPr/>
              <a:t>72</a:t>
            </a:fld>
            <a:endParaRPr lang="de-DE" altLang="de-DE">
              <a:solidFill>
                <a:srgbClr val="000000"/>
              </a:solidFill>
              <a:latin typeface="Times New Roman" panose="02020603050405020304" pitchFamily="18" charset="0"/>
            </a:endParaRPr>
          </a:p>
        </p:txBody>
      </p:sp>
      <p:sp>
        <p:nvSpPr>
          <p:cNvPr id="165891" name="Rectangle 1"/>
          <p:cNvSpPr>
            <a:spLocks noGrp="1" noRot="1" noChangeAspect="1" noChangeArrowheads="1" noTextEdit="1"/>
          </p:cNvSpPr>
          <p:nvPr>
            <p:ph type="sldImg"/>
          </p:nvPr>
        </p:nvSpPr>
        <p:spPr>
          <a:xfrm>
            <a:off x="1143000" y="685800"/>
            <a:ext cx="4567238" cy="342423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2"/>
          <p:cNvSpPr>
            <a:spLocks noGrp="1" noChangeArrowheads="1"/>
          </p:cNvSpPr>
          <p:nvPr>
            <p:ph type="body" idx="1"/>
          </p:nvPr>
        </p:nvSpPr>
        <p:spPr>
          <a:xfrm>
            <a:off x="685800" y="4343400"/>
            <a:ext cx="5481638" cy="41116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de-AT" altLang="de-DE" dirty="0"/>
              <a:t>Die am besten erforschte Anwendungsmöglichkeit ist das Beckenbodentraining bzw. Inkontinenztherapie. Man weiß, dass es funktioniert, trotzdem machen alle Leute immer wieder die gleichen Studien. Es ist wirklich sehr gut belegt.</a:t>
            </a:r>
            <a:endParaRPr lang="de-DE" altLang="de-DE" dirty="0"/>
          </a:p>
          <a:p>
            <a:r>
              <a:rPr lang="de-AT" altLang="de-DE" dirty="0"/>
              <a:t> </a:t>
            </a:r>
            <a:endParaRPr lang="de-DE" altLang="de-DE" dirty="0"/>
          </a:p>
          <a:p>
            <a:r>
              <a:rPr lang="de-AT" altLang="de-DE" dirty="0"/>
              <a:t>Aber auch andere Störungsbilder wie Angststörungen, chronische Schmerzzustände, Spannungskopfschmerz, Migräne, Bruxismus, Schiefhals, sind wirklich Indikationen, wo man schon in schönen, kontrollierten Studien gezeigt hat, dass es sehr wirksam ist.</a:t>
            </a:r>
            <a:endParaRPr lang="de-DE" altLang="de-DE" dirty="0"/>
          </a:p>
          <a:p>
            <a:r>
              <a:rPr lang="de-AT" altLang="de-DE" dirty="0"/>
              <a:t> </a:t>
            </a:r>
            <a:endParaRPr lang="de-DE" altLang="de-DE" dirty="0"/>
          </a:p>
          <a:p>
            <a:r>
              <a:rPr lang="de-AT" altLang="de-DE" dirty="0"/>
              <a:t>Bei den anderen Störungsbildern fehlen die kontrollierten Studien teilweise noch. </a:t>
            </a:r>
            <a:endParaRPr lang="de-DE" altLang="de-DE" dirty="0"/>
          </a:p>
          <a:p>
            <a:r>
              <a:rPr lang="de-AT" altLang="de-DE" dirty="0"/>
              <a:t>Z.B. zum Thema Essstörungen. Ist empirisch noch nicht belegt. Gerade in den letzten zwei Jahren hat sich da sehr viel getan. Es gibt sehr schöne Studien zu Magersucht, Binge-</a:t>
            </a:r>
            <a:r>
              <a:rPr lang="de-AT" altLang="de-DE" dirty="0" err="1"/>
              <a:t>Eating</a:t>
            </a:r>
            <a:r>
              <a:rPr lang="de-AT" altLang="de-DE" dirty="0"/>
              <a:t>, wo Leute wegen emotionalem Ungleichgewicht Fressattacken entwickeln, funktioniert mit einer BF-Behandlung in Kombination mit anderen Methoden sehr gut. </a:t>
            </a:r>
            <a:endParaRPr lang="de-DE" altLang="de-DE" dirty="0"/>
          </a:p>
          <a:p>
            <a:r>
              <a:rPr lang="de-AT" altLang="de-DE" dirty="0"/>
              <a:t> </a:t>
            </a:r>
            <a:endParaRPr lang="de-DE" altLang="de-DE" dirty="0"/>
          </a:p>
          <a:p>
            <a:r>
              <a:rPr lang="de-AT" altLang="de-DE" b="1" dirty="0"/>
              <a:t>Man kann fast bei jeder Patientengruppen BF als Element dazu nehmen, weil man so viel über die eigene Stressregulation und Entspannungsfähigkeit lernen kann, die ja bei allen Störungsbildern zumindest begleitend eine Rolle spielt.</a:t>
            </a:r>
            <a:endParaRPr lang="de-DE" altLang="de-DE" dirty="0"/>
          </a:p>
          <a:p>
            <a:r>
              <a:rPr lang="de-AT" altLang="de-DE" dirty="0"/>
              <a:t> </a:t>
            </a:r>
            <a:endParaRPr lang="de-DE" altLang="de-DE" dirty="0"/>
          </a:p>
          <a:p>
            <a:r>
              <a:rPr lang="de-AT" altLang="de-DE" dirty="0"/>
              <a:t>Auch bei Schlafstörungen hab ich bei meiner Arbeit in der Klinik sehr schöne Erfolge sehen können. Gerade Leute, die abhängig von Schlafmedikation sind, haben das dann wirklich, weil sie die Selbstwirksamkeit entdeckt haben, in sehr vielen Fällen deutlich schneller geschafft, wie sie es am Anfang geglaubt hätten.</a:t>
            </a:r>
            <a:endParaRPr lang="de-DE" altLang="de-DE" dirty="0"/>
          </a:p>
          <a:p>
            <a:r>
              <a:rPr lang="de-AT" altLang="de-DE" dirty="0"/>
              <a:t> </a:t>
            </a:r>
            <a:endParaRPr lang="de-DE" altLang="de-DE" dirty="0"/>
          </a:p>
          <a:p>
            <a:endParaRPr lang="de-DE" altLang="de-DE" dirty="0"/>
          </a:p>
        </p:txBody>
      </p:sp>
    </p:spTree>
    <p:extLst>
      <p:ext uri="{BB962C8B-B14F-4D97-AF65-F5344CB8AC3E}">
        <p14:creationId xmlns:p14="http://schemas.microsoft.com/office/powerpoint/2010/main" val="3333978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lvl1pPr>
              <a:defRPr/>
            </a:lvl1pPr>
          </a:lstStyle>
          <a:p>
            <a:endParaRPr lang="de-AT" altLang="de-DE"/>
          </a:p>
        </p:txBody>
      </p:sp>
      <p:sp>
        <p:nvSpPr>
          <p:cNvPr id="5" name="Fußzeilenplatzhalter 4"/>
          <p:cNvSpPr>
            <a:spLocks noGrp="1"/>
          </p:cNvSpPr>
          <p:nvPr>
            <p:ph type="ftr" sz="quarter" idx="11"/>
          </p:nvPr>
        </p:nvSpPr>
        <p:spPr/>
        <p:txBody>
          <a:bodyPr/>
          <a:lstStyle>
            <a:lvl1pPr>
              <a:defRPr/>
            </a:lvl1pPr>
          </a:lstStyle>
          <a:p>
            <a:r>
              <a:rPr lang="de-AT" altLang="de-DE" dirty="0"/>
              <a:t>www.Biofeedback-Linz.at</a:t>
            </a:r>
          </a:p>
          <a:p>
            <a:endParaRPr lang="de-AT" altLang="de-DE" dirty="0"/>
          </a:p>
        </p:txBody>
      </p:sp>
      <p:sp>
        <p:nvSpPr>
          <p:cNvPr id="6" name="Foliennummernplatzhalter 5"/>
          <p:cNvSpPr>
            <a:spLocks noGrp="1"/>
          </p:cNvSpPr>
          <p:nvPr>
            <p:ph type="sldNum" sz="quarter" idx="12"/>
          </p:nvPr>
        </p:nvSpPr>
        <p:spPr/>
        <p:txBody>
          <a:bodyPr/>
          <a:lstStyle>
            <a:lvl1pPr>
              <a:defRPr/>
            </a:lvl1pPr>
          </a:lstStyle>
          <a:p>
            <a:fld id="{7578F402-C4D3-4867-AB23-2E8D7ECBEF45}" type="slidenum">
              <a:rPr lang="de-AT" altLang="de-DE"/>
              <a:pPr/>
              <a:t>‹Nr.›</a:t>
            </a:fld>
            <a:endParaRPr lang="de-AT" altLang="de-DE"/>
          </a:p>
        </p:txBody>
      </p:sp>
    </p:spTree>
    <p:extLst>
      <p:ext uri="{BB962C8B-B14F-4D97-AF65-F5344CB8AC3E}">
        <p14:creationId xmlns:p14="http://schemas.microsoft.com/office/powerpoint/2010/main" val="274297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lvl1pPr>
              <a:defRPr/>
            </a:lvl1pPr>
          </a:lstStyle>
          <a:p>
            <a:endParaRPr lang="de-AT" altLang="de-DE"/>
          </a:p>
        </p:txBody>
      </p:sp>
      <p:sp>
        <p:nvSpPr>
          <p:cNvPr id="5" name="Fußzeilenplatzhalter 4"/>
          <p:cNvSpPr>
            <a:spLocks noGrp="1"/>
          </p:cNvSpPr>
          <p:nvPr>
            <p:ph type="ftr" sz="quarter" idx="11"/>
          </p:nvPr>
        </p:nvSpPr>
        <p:spPr/>
        <p:txBody>
          <a:bodyPr/>
          <a:lstStyle>
            <a:lvl1pPr>
              <a:defRPr/>
            </a:lvl1pPr>
          </a:lstStyle>
          <a:p>
            <a:endParaRPr lang="de-AT" altLang="de-DE"/>
          </a:p>
        </p:txBody>
      </p:sp>
      <p:sp>
        <p:nvSpPr>
          <p:cNvPr id="6" name="Foliennummernplatzhalter 5"/>
          <p:cNvSpPr>
            <a:spLocks noGrp="1"/>
          </p:cNvSpPr>
          <p:nvPr>
            <p:ph type="sldNum" sz="quarter" idx="12"/>
          </p:nvPr>
        </p:nvSpPr>
        <p:spPr/>
        <p:txBody>
          <a:bodyPr/>
          <a:lstStyle>
            <a:lvl1pPr>
              <a:defRPr/>
            </a:lvl1pPr>
          </a:lstStyle>
          <a:p>
            <a:fld id="{B8D47778-B09C-4E5B-8396-E309C0D8997B}" type="slidenum">
              <a:rPr lang="de-AT" altLang="de-DE"/>
              <a:pPr/>
              <a:t>‹Nr.›</a:t>
            </a:fld>
            <a:endParaRPr lang="de-AT" altLang="de-DE"/>
          </a:p>
        </p:txBody>
      </p:sp>
      <p:sp>
        <p:nvSpPr>
          <p:cNvPr id="7" name="Textfeld 6"/>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51614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1412875"/>
            <a:ext cx="2057400" cy="4713288"/>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68313" y="1412875"/>
            <a:ext cx="6019800" cy="471328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lvl1pPr>
              <a:defRPr/>
            </a:lvl1pPr>
          </a:lstStyle>
          <a:p>
            <a:endParaRPr lang="de-AT" altLang="de-DE"/>
          </a:p>
        </p:txBody>
      </p:sp>
      <p:sp>
        <p:nvSpPr>
          <p:cNvPr id="5" name="Fußzeilenplatzhalter 4"/>
          <p:cNvSpPr>
            <a:spLocks noGrp="1"/>
          </p:cNvSpPr>
          <p:nvPr>
            <p:ph type="ftr" sz="quarter" idx="11"/>
          </p:nvPr>
        </p:nvSpPr>
        <p:spPr/>
        <p:txBody>
          <a:bodyPr/>
          <a:lstStyle>
            <a:lvl1pPr>
              <a:defRPr/>
            </a:lvl1pPr>
          </a:lstStyle>
          <a:p>
            <a:endParaRPr lang="de-AT" altLang="de-DE"/>
          </a:p>
        </p:txBody>
      </p:sp>
      <p:sp>
        <p:nvSpPr>
          <p:cNvPr id="6" name="Foliennummernplatzhalter 5"/>
          <p:cNvSpPr>
            <a:spLocks noGrp="1"/>
          </p:cNvSpPr>
          <p:nvPr>
            <p:ph type="sldNum" sz="quarter" idx="12"/>
          </p:nvPr>
        </p:nvSpPr>
        <p:spPr/>
        <p:txBody>
          <a:bodyPr/>
          <a:lstStyle>
            <a:lvl1pPr>
              <a:defRPr/>
            </a:lvl1pPr>
          </a:lstStyle>
          <a:p>
            <a:fld id="{23BA7609-4AA1-4CFD-8E31-9F55736324D0}" type="slidenum">
              <a:rPr lang="de-AT" altLang="de-DE"/>
              <a:pPr/>
              <a:t>‹Nr.›</a:t>
            </a:fld>
            <a:endParaRPr lang="de-AT" altLang="de-DE"/>
          </a:p>
        </p:txBody>
      </p:sp>
      <p:sp>
        <p:nvSpPr>
          <p:cNvPr id="7" name="Textfeld 6"/>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279393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8313" y="1412875"/>
            <a:ext cx="8229600" cy="1143000"/>
          </a:xfrm>
        </p:spPr>
        <p:txBody>
          <a:bodyPr/>
          <a:lstStyle/>
          <a:p>
            <a:r>
              <a:rPr lang="de-DE"/>
              <a:t>Titelmasterformat durch Klicken bearbeiten</a:t>
            </a:r>
            <a:endParaRPr lang="de-AT"/>
          </a:p>
        </p:txBody>
      </p:sp>
      <p:sp>
        <p:nvSpPr>
          <p:cNvPr id="3" name="Inhaltsplatzhalter 2"/>
          <p:cNvSpPr>
            <a:spLocks noGrp="1"/>
          </p:cNvSpPr>
          <p:nvPr>
            <p:ph sz="half" idx="1"/>
          </p:nvPr>
        </p:nvSpPr>
        <p:spPr>
          <a:xfrm>
            <a:off x="468313" y="2708275"/>
            <a:ext cx="4038600" cy="34178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quarter" idx="2"/>
          </p:nvPr>
        </p:nvSpPr>
        <p:spPr>
          <a:xfrm>
            <a:off x="4659313" y="2708275"/>
            <a:ext cx="4038600" cy="163195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Inhaltsplatzhalter 4"/>
          <p:cNvSpPr>
            <a:spLocks noGrp="1"/>
          </p:cNvSpPr>
          <p:nvPr>
            <p:ph sz="quarter" idx="3"/>
          </p:nvPr>
        </p:nvSpPr>
        <p:spPr>
          <a:xfrm>
            <a:off x="4659313" y="4492625"/>
            <a:ext cx="4038600" cy="16335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Datumsplatzhalter 5"/>
          <p:cNvSpPr>
            <a:spLocks noGrp="1"/>
          </p:cNvSpPr>
          <p:nvPr>
            <p:ph type="dt" sz="half" idx="10"/>
          </p:nvPr>
        </p:nvSpPr>
        <p:spPr>
          <a:xfrm>
            <a:off x="457200" y="6245225"/>
            <a:ext cx="2133600" cy="476250"/>
          </a:xfrm>
        </p:spPr>
        <p:txBody>
          <a:bodyPr/>
          <a:lstStyle>
            <a:lvl1pPr>
              <a:defRPr/>
            </a:lvl1pPr>
          </a:lstStyle>
          <a:p>
            <a:endParaRPr lang="de-AT" altLang="de-DE"/>
          </a:p>
        </p:txBody>
      </p:sp>
      <p:sp>
        <p:nvSpPr>
          <p:cNvPr id="7" name="Fußzeilenplatzhalter 6"/>
          <p:cNvSpPr>
            <a:spLocks noGrp="1"/>
          </p:cNvSpPr>
          <p:nvPr>
            <p:ph type="ftr" sz="quarter" idx="11"/>
          </p:nvPr>
        </p:nvSpPr>
        <p:spPr>
          <a:xfrm>
            <a:off x="3508170" y="5999807"/>
            <a:ext cx="3498573" cy="476250"/>
          </a:xfrm>
        </p:spPr>
        <p:txBody>
          <a:bodyPr/>
          <a:lstStyle>
            <a:lvl1pPr>
              <a:defRPr/>
            </a:lvl1pPr>
          </a:lstStyle>
          <a:p>
            <a:r>
              <a:rPr lang="de-AT" altLang="de-DE" dirty="0"/>
              <a:t>www.Biofeedback-Linz.at</a:t>
            </a:r>
          </a:p>
          <a:p>
            <a:endParaRPr lang="de-AT" altLang="de-DE" dirty="0"/>
          </a:p>
        </p:txBody>
      </p:sp>
      <p:sp>
        <p:nvSpPr>
          <p:cNvPr id="8" name="Foliennummernplatzhalter 7"/>
          <p:cNvSpPr>
            <a:spLocks noGrp="1"/>
          </p:cNvSpPr>
          <p:nvPr>
            <p:ph type="sldNum" sz="quarter" idx="12"/>
          </p:nvPr>
        </p:nvSpPr>
        <p:spPr>
          <a:xfrm>
            <a:off x="6553200" y="6245225"/>
            <a:ext cx="2133600" cy="476250"/>
          </a:xfrm>
        </p:spPr>
        <p:txBody>
          <a:bodyPr/>
          <a:lstStyle>
            <a:lvl1pPr>
              <a:defRPr/>
            </a:lvl1pPr>
          </a:lstStyle>
          <a:p>
            <a:fld id="{42E49846-FC28-4851-BBCE-32AAC897C9F9}" type="slidenum">
              <a:rPr lang="de-AT" altLang="de-DE"/>
              <a:pPr/>
              <a:t>‹Nr.›</a:t>
            </a:fld>
            <a:endParaRPr lang="de-AT" altLang="de-DE"/>
          </a:p>
        </p:txBody>
      </p:sp>
      <p:sp>
        <p:nvSpPr>
          <p:cNvPr id="9" name="Textfeld 8"/>
          <p:cNvSpPr txBox="1"/>
          <p:nvPr userDrawn="1"/>
        </p:nvSpPr>
        <p:spPr>
          <a:xfrm>
            <a:off x="2726906"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387275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8313" y="1412875"/>
            <a:ext cx="8229600" cy="1143000"/>
          </a:xfrm>
        </p:spPr>
        <p:txBody>
          <a:bodyPr/>
          <a:lstStyle/>
          <a:p>
            <a:r>
              <a:rPr lang="de-DE"/>
              <a:t>Titelmasterformat durch Klicken bearbeiten</a:t>
            </a:r>
            <a:endParaRPr lang="de-AT"/>
          </a:p>
        </p:txBody>
      </p:sp>
      <p:sp>
        <p:nvSpPr>
          <p:cNvPr id="3" name="Textplatzhalter 2"/>
          <p:cNvSpPr>
            <a:spLocks noGrp="1"/>
          </p:cNvSpPr>
          <p:nvPr>
            <p:ph type="body" sz="half" idx="1"/>
          </p:nvPr>
        </p:nvSpPr>
        <p:spPr>
          <a:xfrm>
            <a:off x="468313" y="2708275"/>
            <a:ext cx="4038600" cy="34178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59313" y="2708275"/>
            <a:ext cx="4038600" cy="34178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a:xfrm>
            <a:off x="457200" y="6245225"/>
            <a:ext cx="2133600" cy="476250"/>
          </a:xfrm>
        </p:spPr>
        <p:txBody>
          <a:bodyPr/>
          <a:lstStyle>
            <a:lvl1pPr>
              <a:defRPr/>
            </a:lvl1pPr>
          </a:lstStyle>
          <a:p>
            <a:endParaRPr lang="de-AT" altLang="de-DE"/>
          </a:p>
        </p:txBody>
      </p:sp>
      <p:sp>
        <p:nvSpPr>
          <p:cNvPr id="6" name="Fußzeilenplatzhalter 5"/>
          <p:cNvSpPr>
            <a:spLocks noGrp="1"/>
          </p:cNvSpPr>
          <p:nvPr>
            <p:ph type="ftr" sz="quarter" idx="11"/>
          </p:nvPr>
        </p:nvSpPr>
        <p:spPr>
          <a:xfrm>
            <a:off x="3441348" y="5914274"/>
            <a:ext cx="3438939" cy="476250"/>
          </a:xfrm>
        </p:spPr>
        <p:txBody>
          <a:bodyPr/>
          <a:lstStyle>
            <a:lvl1pPr>
              <a:defRPr/>
            </a:lvl1pPr>
          </a:lstStyle>
          <a:p>
            <a:r>
              <a:rPr lang="de-AT" altLang="de-DE" dirty="0"/>
              <a:t>www.Biofeedback-Linz.at</a:t>
            </a:r>
          </a:p>
          <a:p>
            <a:endParaRPr lang="de-AT" altLang="de-DE" dirty="0"/>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3ACFDBBC-D32D-40C1-A18E-065867CE2BA7}" type="slidenum">
              <a:rPr lang="de-AT" altLang="de-DE"/>
              <a:pPr/>
              <a:t>‹Nr.›</a:t>
            </a:fld>
            <a:endParaRPr lang="de-AT" altLang="de-DE"/>
          </a:p>
        </p:txBody>
      </p:sp>
      <p:sp>
        <p:nvSpPr>
          <p:cNvPr id="8" name="Textfeld 7"/>
          <p:cNvSpPr txBox="1"/>
          <p:nvPr userDrawn="1"/>
        </p:nvSpPr>
        <p:spPr>
          <a:xfrm>
            <a:off x="2803106" y="6374669"/>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2313477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128588"/>
            <a:ext cx="8221663" cy="1433512"/>
          </a:xfrm>
        </p:spPr>
        <p:txBody>
          <a:bodyPr/>
          <a:lstStyle/>
          <a:p>
            <a:r>
              <a:rPr lang="de-DE"/>
              <a:t>Titelmasterformat durch Klicken bearbeiten</a:t>
            </a:r>
          </a:p>
        </p:txBody>
      </p:sp>
      <p:sp>
        <p:nvSpPr>
          <p:cNvPr id="3" name="Rectangle 3"/>
          <p:cNvSpPr>
            <a:spLocks noGrp="1" noChangeArrowheads="1"/>
          </p:cNvSpPr>
          <p:nvPr>
            <p:ph type="ftr" idx="10"/>
          </p:nvPr>
        </p:nvSpPr>
        <p:spPr>
          <a:ln/>
        </p:spPr>
        <p:txBody>
          <a:bodyPr/>
          <a:lstStyle>
            <a:lvl1pPr>
              <a:defRPr/>
            </a:lvl1pPr>
          </a:lstStyle>
          <a:p>
            <a:pPr>
              <a:defRPr/>
            </a:pPr>
            <a:r>
              <a:rPr lang="de-DE" altLang="de-DE"/>
              <a:t>© Europäische Biofeedback Akademie, 2015</a:t>
            </a:r>
          </a:p>
        </p:txBody>
      </p:sp>
      <p:sp>
        <p:nvSpPr>
          <p:cNvPr id="4" name="Rectangle 4"/>
          <p:cNvSpPr>
            <a:spLocks noGrp="1" noChangeArrowheads="1"/>
          </p:cNvSpPr>
          <p:nvPr>
            <p:ph type="sldNum" idx="11"/>
          </p:nvPr>
        </p:nvSpPr>
        <p:spPr>
          <a:ln/>
        </p:spPr>
        <p:txBody>
          <a:bodyPr/>
          <a:lstStyle>
            <a:lvl1pPr>
              <a:defRPr/>
            </a:lvl1pPr>
          </a:lstStyle>
          <a:p>
            <a:fld id="{E2BE521C-E31A-4C03-9AF5-14ECBADFC939}" type="slidenum">
              <a:rPr lang="de-DE" altLang="de-DE"/>
              <a:pPr/>
              <a:t>‹Nr.›</a:t>
            </a:fld>
            <a:endParaRPr lang="de-DE" altLang="de-DE"/>
          </a:p>
        </p:txBody>
      </p:sp>
    </p:spTree>
    <p:extLst>
      <p:ext uri="{BB962C8B-B14F-4D97-AF65-F5344CB8AC3E}">
        <p14:creationId xmlns:p14="http://schemas.microsoft.com/office/powerpoint/2010/main" val="186446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lvl1pPr>
              <a:defRPr/>
            </a:lvl1pPr>
          </a:lstStyle>
          <a:p>
            <a:endParaRPr lang="de-AT" altLang="de-DE"/>
          </a:p>
        </p:txBody>
      </p:sp>
      <p:sp>
        <p:nvSpPr>
          <p:cNvPr id="5" name="Fußzeilenplatzhalter 4"/>
          <p:cNvSpPr>
            <a:spLocks noGrp="1"/>
          </p:cNvSpPr>
          <p:nvPr>
            <p:ph type="ftr" sz="quarter" idx="11"/>
          </p:nvPr>
        </p:nvSpPr>
        <p:spPr/>
        <p:txBody>
          <a:bodyPr/>
          <a:lstStyle>
            <a:lvl1pPr>
              <a:defRPr/>
            </a:lvl1pPr>
          </a:lstStyle>
          <a:p>
            <a:r>
              <a:rPr lang="de-AT" altLang="de-DE" dirty="0"/>
              <a:t>www.Biofeedback-Linz.at</a:t>
            </a:r>
          </a:p>
          <a:p>
            <a:endParaRPr lang="de-AT" altLang="de-DE" dirty="0"/>
          </a:p>
        </p:txBody>
      </p:sp>
      <p:sp>
        <p:nvSpPr>
          <p:cNvPr id="6" name="Foliennummernplatzhalter 5"/>
          <p:cNvSpPr>
            <a:spLocks noGrp="1"/>
          </p:cNvSpPr>
          <p:nvPr>
            <p:ph type="sldNum" sz="quarter" idx="12"/>
          </p:nvPr>
        </p:nvSpPr>
        <p:spPr/>
        <p:txBody>
          <a:bodyPr/>
          <a:lstStyle>
            <a:lvl1pPr>
              <a:defRPr/>
            </a:lvl1pPr>
          </a:lstStyle>
          <a:p>
            <a:fld id="{5E3D1E2A-7ACF-44C2-A9F8-5F72B7DA3E58}" type="slidenum">
              <a:rPr lang="de-AT" altLang="de-DE"/>
              <a:pPr/>
              <a:t>‹Nr.›</a:t>
            </a:fld>
            <a:endParaRPr lang="de-AT" altLang="de-DE"/>
          </a:p>
        </p:txBody>
      </p:sp>
      <p:sp>
        <p:nvSpPr>
          <p:cNvPr id="7" name="Textfeld 6"/>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74628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dirty="0"/>
              <a:t>Formatvorlagen des Textmasters bearbeiten</a:t>
            </a:r>
          </a:p>
        </p:txBody>
      </p:sp>
      <p:sp>
        <p:nvSpPr>
          <p:cNvPr id="4" name="Datumsplatzhalter 3"/>
          <p:cNvSpPr>
            <a:spLocks noGrp="1"/>
          </p:cNvSpPr>
          <p:nvPr>
            <p:ph type="dt" sz="half" idx="10"/>
          </p:nvPr>
        </p:nvSpPr>
        <p:spPr/>
        <p:txBody>
          <a:bodyPr/>
          <a:lstStyle>
            <a:lvl1pPr>
              <a:defRPr/>
            </a:lvl1pPr>
          </a:lstStyle>
          <a:p>
            <a:endParaRPr lang="de-AT" altLang="de-DE"/>
          </a:p>
        </p:txBody>
      </p:sp>
      <p:sp>
        <p:nvSpPr>
          <p:cNvPr id="6" name="Foliennummernplatzhalter 5"/>
          <p:cNvSpPr>
            <a:spLocks noGrp="1"/>
          </p:cNvSpPr>
          <p:nvPr>
            <p:ph type="sldNum" sz="quarter" idx="12"/>
          </p:nvPr>
        </p:nvSpPr>
        <p:spPr/>
        <p:txBody>
          <a:bodyPr/>
          <a:lstStyle>
            <a:lvl1pPr>
              <a:defRPr/>
            </a:lvl1pPr>
          </a:lstStyle>
          <a:p>
            <a:fld id="{2F978D72-B438-4EFB-AC2B-65B2585499C3}" type="slidenum">
              <a:rPr lang="de-AT" altLang="de-DE"/>
              <a:pPr/>
              <a:t>‹Nr.›</a:t>
            </a:fld>
            <a:endParaRPr lang="de-AT" altLang="de-DE"/>
          </a:p>
        </p:txBody>
      </p:sp>
      <p:sp>
        <p:nvSpPr>
          <p:cNvPr id="7" name="Fußzeilenplatzhalter 4"/>
          <p:cNvSpPr>
            <a:spLocks noGrp="1"/>
          </p:cNvSpPr>
          <p:nvPr>
            <p:ph type="ftr" sz="quarter" idx="11"/>
          </p:nvPr>
        </p:nvSpPr>
        <p:spPr>
          <a:xfrm>
            <a:off x="2832649" y="6421092"/>
            <a:ext cx="3478695" cy="476250"/>
          </a:xfrm>
        </p:spPr>
        <p:txBody>
          <a:bodyPr/>
          <a:lstStyle>
            <a:lvl1pPr>
              <a:defRPr/>
            </a:lvl1pPr>
          </a:lstStyle>
          <a:p>
            <a:r>
              <a:rPr lang="de-AT" altLang="de-DE" dirty="0"/>
              <a:t>www.Biofeedback-Linz.at</a:t>
            </a:r>
          </a:p>
          <a:p>
            <a:endParaRPr lang="de-AT" altLang="de-DE" dirty="0"/>
          </a:p>
        </p:txBody>
      </p:sp>
      <p:sp>
        <p:nvSpPr>
          <p:cNvPr id="8" name="Textfeld 7"/>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108217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68313" y="2708275"/>
            <a:ext cx="4038600" cy="34178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59313" y="2708275"/>
            <a:ext cx="4038600" cy="3417888"/>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5" name="Datumsplatzhalter 4"/>
          <p:cNvSpPr>
            <a:spLocks noGrp="1"/>
          </p:cNvSpPr>
          <p:nvPr>
            <p:ph type="dt" sz="half" idx="10"/>
          </p:nvPr>
        </p:nvSpPr>
        <p:spPr/>
        <p:txBody>
          <a:bodyPr/>
          <a:lstStyle>
            <a:lvl1pPr>
              <a:defRPr/>
            </a:lvl1pPr>
          </a:lstStyle>
          <a:p>
            <a:endParaRPr lang="de-AT" altLang="de-DE"/>
          </a:p>
        </p:txBody>
      </p:sp>
      <p:sp>
        <p:nvSpPr>
          <p:cNvPr id="7" name="Foliennummernplatzhalter 6"/>
          <p:cNvSpPr>
            <a:spLocks noGrp="1"/>
          </p:cNvSpPr>
          <p:nvPr>
            <p:ph type="sldNum" sz="quarter" idx="12"/>
          </p:nvPr>
        </p:nvSpPr>
        <p:spPr/>
        <p:txBody>
          <a:bodyPr/>
          <a:lstStyle>
            <a:lvl1pPr>
              <a:defRPr/>
            </a:lvl1pPr>
          </a:lstStyle>
          <a:p>
            <a:fld id="{04D9D8FF-1A73-4991-9FE6-F520EB93B188}" type="slidenum">
              <a:rPr lang="de-AT" altLang="de-DE"/>
              <a:pPr/>
              <a:t>‹Nr.›</a:t>
            </a:fld>
            <a:endParaRPr lang="de-AT" altLang="de-DE"/>
          </a:p>
        </p:txBody>
      </p:sp>
      <p:sp>
        <p:nvSpPr>
          <p:cNvPr id="8" name="Fußzeilenplatzhalter 4"/>
          <p:cNvSpPr>
            <a:spLocks noGrp="1"/>
          </p:cNvSpPr>
          <p:nvPr>
            <p:ph type="ftr" sz="quarter" idx="11"/>
          </p:nvPr>
        </p:nvSpPr>
        <p:spPr>
          <a:xfrm>
            <a:off x="2832649" y="6421092"/>
            <a:ext cx="3478695" cy="476250"/>
          </a:xfrm>
        </p:spPr>
        <p:txBody>
          <a:bodyPr/>
          <a:lstStyle>
            <a:lvl1pPr>
              <a:defRPr/>
            </a:lvl1pPr>
          </a:lstStyle>
          <a:p>
            <a:r>
              <a:rPr lang="de-AT" altLang="de-DE" dirty="0"/>
              <a:t>www.Biofeedback-Linz.at</a:t>
            </a:r>
          </a:p>
          <a:p>
            <a:endParaRPr lang="de-AT" altLang="de-DE" dirty="0"/>
          </a:p>
        </p:txBody>
      </p:sp>
      <p:sp>
        <p:nvSpPr>
          <p:cNvPr id="9" name="Textfeld 8"/>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1780568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endParaRPr lang="de-AT"/>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lvl1pPr>
              <a:defRPr/>
            </a:lvl1pPr>
          </a:lstStyle>
          <a:p>
            <a:endParaRPr lang="de-AT" altLang="de-DE"/>
          </a:p>
        </p:txBody>
      </p:sp>
      <p:sp>
        <p:nvSpPr>
          <p:cNvPr id="8" name="Fußzeilenplatzhalter 7"/>
          <p:cNvSpPr>
            <a:spLocks noGrp="1"/>
          </p:cNvSpPr>
          <p:nvPr>
            <p:ph type="ftr" sz="quarter" idx="11"/>
          </p:nvPr>
        </p:nvSpPr>
        <p:spPr/>
        <p:txBody>
          <a:bodyPr/>
          <a:lstStyle>
            <a:lvl1pPr>
              <a:defRPr/>
            </a:lvl1pPr>
          </a:lstStyle>
          <a:p>
            <a:r>
              <a:rPr lang="de-AT" altLang="de-DE" dirty="0"/>
              <a:t>www.Biofeedback-Linz.at</a:t>
            </a:r>
          </a:p>
          <a:p>
            <a:endParaRPr lang="de-AT" altLang="de-DE" dirty="0"/>
          </a:p>
        </p:txBody>
      </p:sp>
      <p:sp>
        <p:nvSpPr>
          <p:cNvPr id="9" name="Foliennummernplatzhalter 8"/>
          <p:cNvSpPr>
            <a:spLocks noGrp="1"/>
          </p:cNvSpPr>
          <p:nvPr>
            <p:ph type="sldNum" sz="quarter" idx="12"/>
          </p:nvPr>
        </p:nvSpPr>
        <p:spPr/>
        <p:txBody>
          <a:bodyPr/>
          <a:lstStyle>
            <a:lvl1pPr>
              <a:defRPr/>
            </a:lvl1pPr>
          </a:lstStyle>
          <a:p>
            <a:fld id="{13656C59-BCA5-45ED-8FFF-6BA6C0438548}" type="slidenum">
              <a:rPr lang="de-AT" altLang="de-DE"/>
              <a:pPr/>
              <a:t>‹Nr.›</a:t>
            </a:fld>
            <a:endParaRPr lang="de-AT" altLang="de-DE"/>
          </a:p>
        </p:txBody>
      </p:sp>
      <p:sp>
        <p:nvSpPr>
          <p:cNvPr id="10" name="Textfeld 9"/>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2719036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lvl1pPr>
              <a:defRPr/>
            </a:lvl1pPr>
          </a:lstStyle>
          <a:p>
            <a:endParaRPr lang="de-AT" altLang="de-DE"/>
          </a:p>
        </p:txBody>
      </p:sp>
      <p:sp>
        <p:nvSpPr>
          <p:cNvPr id="4" name="Fußzeilenplatzhalter 3"/>
          <p:cNvSpPr>
            <a:spLocks noGrp="1"/>
          </p:cNvSpPr>
          <p:nvPr>
            <p:ph type="ftr" sz="quarter" idx="11"/>
          </p:nvPr>
        </p:nvSpPr>
        <p:spPr/>
        <p:txBody>
          <a:bodyPr/>
          <a:lstStyle>
            <a:lvl1pPr>
              <a:defRPr/>
            </a:lvl1pPr>
          </a:lstStyle>
          <a:p>
            <a:r>
              <a:rPr lang="de-AT" altLang="de-DE" dirty="0"/>
              <a:t>www.Biofeedback-Linz.at</a:t>
            </a:r>
          </a:p>
        </p:txBody>
      </p:sp>
      <p:sp>
        <p:nvSpPr>
          <p:cNvPr id="5" name="Foliennummernplatzhalter 4"/>
          <p:cNvSpPr>
            <a:spLocks noGrp="1"/>
          </p:cNvSpPr>
          <p:nvPr>
            <p:ph type="sldNum" sz="quarter" idx="12"/>
          </p:nvPr>
        </p:nvSpPr>
        <p:spPr/>
        <p:txBody>
          <a:bodyPr/>
          <a:lstStyle>
            <a:lvl1pPr>
              <a:defRPr/>
            </a:lvl1pPr>
          </a:lstStyle>
          <a:p>
            <a:fld id="{461CB9B5-0553-48EB-9A14-0CE6BCEE6581}" type="slidenum">
              <a:rPr lang="de-AT" altLang="de-DE"/>
              <a:pPr/>
              <a:t>‹Nr.›</a:t>
            </a:fld>
            <a:endParaRPr lang="de-AT" altLang="de-DE"/>
          </a:p>
        </p:txBody>
      </p:sp>
      <p:sp>
        <p:nvSpPr>
          <p:cNvPr id="6" name="Textfeld 5"/>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1225990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AT" altLang="de-DE"/>
          </a:p>
        </p:txBody>
      </p:sp>
      <p:sp>
        <p:nvSpPr>
          <p:cNvPr id="4" name="Foliennummernplatzhalter 3"/>
          <p:cNvSpPr>
            <a:spLocks noGrp="1"/>
          </p:cNvSpPr>
          <p:nvPr>
            <p:ph type="sldNum" sz="quarter" idx="12"/>
          </p:nvPr>
        </p:nvSpPr>
        <p:spPr/>
        <p:txBody>
          <a:bodyPr/>
          <a:lstStyle>
            <a:lvl1pPr>
              <a:defRPr/>
            </a:lvl1pPr>
          </a:lstStyle>
          <a:p>
            <a:fld id="{BA5A9DF4-DF6D-4ED4-BE5E-5439C0FDCF52}" type="slidenum">
              <a:rPr lang="de-AT" altLang="de-DE"/>
              <a:pPr/>
              <a:t>‹Nr.›</a:t>
            </a:fld>
            <a:endParaRPr lang="de-AT" altLang="de-DE"/>
          </a:p>
        </p:txBody>
      </p:sp>
      <p:sp>
        <p:nvSpPr>
          <p:cNvPr id="5" name="Textfeld 4"/>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227044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endParaRPr lang="de-AT"/>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lvl1pPr>
              <a:defRPr/>
            </a:lvl1pPr>
          </a:lstStyle>
          <a:p>
            <a:endParaRPr lang="de-AT" altLang="de-DE"/>
          </a:p>
        </p:txBody>
      </p:sp>
      <p:sp>
        <p:nvSpPr>
          <p:cNvPr id="6" name="Fußzeilenplatzhalter 5"/>
          <p:cNvSpPr>
            <a:spLocks noGrp="1"/>
          </p:cNvSpPr>
          <p:nvPr>
            <p:ph type="ftr" sz="quarter" idx="11"/>
          </p:nvPr>
        </p:nvSpPr>
        <p:spPr/>
        <p:txBody>
          <a:bodyPr/>
          <a:lstStyle>
            <a:lvl1pPr>
              <a:defRPr/>
            </a:lvl1pPr>
          </a:lstStyle>
          <a:p>
            <a:r>
              <a:rPr lang="de-AT" altLang="de-DE" dirty="0"/>
              <a:t>www.Biofeedback-Linz.at</a:t>
            </a:r>
          </a:p>
          <a:p>
            <a:endParaRPr lang="de-AT" altLang="de-DE" dirty="0"/>
          </a:p>
        </p:txBody>
      </p:sp>
      <p:sp>
        <p:nvSpPr>
          <p:cNvPr id="7" name="Foliennummernplatzhalter 6"/>
          <p:cNvSpPr>
            <a:spLocks noGrp="1"/>
          </p:cNvSpPr>
          <p:nvPr>
            <p:ph type="sldNum" sz="quarter" idx="12"/>
          </p:nvPr>
        </p:nvSpPr>
        <p:spPr/>
        <p:txBody>
          <a:bodyPr/>
          <a:lstStyle>
            <a:lvl1pPr>
              <a:defRPr/>
            </a:lvl1pPr>
          </a:lstStyle>
          <a:p>
            <a:fld id="{B0D8A64A-A964-4AE1-A43B-4DD667EFFF18}" type="slidenum">
              <a:rPr lang="de-AT" altLang="de-DE"/>
              <a:pPr/>
              <a:t>‹Nr.›</a:t>
            </a:fld>
            <a:endParaRPr lang="de-AT" altLang="de-DE"/>
          </a:p>
        </p:txBody>
      </p:sp>
      <p:sp>
        <p:nvSpPr>
          <p:cNvPr id="8" name="Textfeld 7"/>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337421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endParaRPr lang="de-AT"/>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lvl1pPr>
              <a:defRPr/>
            </a:lvl1pPr>
          </a:lstStyle>
          <a:p>
            <a:endParaRPr lang="de-AT" altLang="de-DE"/>
          </a:p>
        </p:txBody>
      </p:sp>
      <p:sp>
        <p:nvSpPr>
          <p:cNvPr id="6" name="Fußzeilenplatzhalter 5"/>
          <p:cNvSpPr>
            <a:spLocks noGrp="1"/>
          </p:cNvSpPr>
          <p:nvPr>
            <p:ph type="ftr" sz="quarter" idx="11"/>
          </p:nvPr>
        </p:nvSpPr>
        <p:spPr/>
        <p:txBody>
          <a:bodyPr/>
          <a:lstStyle>
            <a:lvl1pPr>
              <a:defRPr/>
            </a:lvl1pPr>
          </a:lstStyle>
          <a:p>
            <a:endParaRPr lang="de-AT" altLang="de-DE"/>
          </a:p>
        </p:txBody>
      </p:sp>
      <p:sp>
        <p:nvSpPr>
          <p:cNvPr id="7" name="Foliennummernplatzhalter 6"/>
          <p:cNvSpPr>
            <a:spLocks noGrp="1"/>
          </p:cNvSpPr>
          <p:nvPr>
            <p:ph type="sldNum" sz="quarter" idx="12"/>
          </p:nvPr>
        </p:nvSpPr>
        <p:spPr/>
        <p:txBody>
          <a:bodyPr/>
          <a:lstStyle>
            <a:lvl1pPr>
              <a:defRPr/>
            </a:lvl1pPr>
          </a:lstStyle>
          <a:p>
            <a:fld id="{48352CAD-80D1-4BA7-BC90-5F468869D057}" type="slidenum">
              <a:rPr lang="de-AT" altLang="de-DE"/>
              <a:pPr/>
              <a:t>‹Nr.›</a:t>
            </a:fld>
            <a:endParaRPr lang="de-AT" altLang="de-DE"/>
          </a:p>
        </p:txBody>
      </p:sp>
      <p:sp>
        <p:nvSpPr>
          <p:cNvPr id="8" name="Textfeld 7"/>
          <p:cNvSpPr txBox="1"/>
          <p:nvPr userDrawn="1"/>
        </p:nvSpPr>
        <p:spPr>
          <a:xfrm>
            <a:off x="2791993" y="6396335"/>
            <a:ext cx="3560014" cy="461665"/>
          </a:xfrm>
          <a:prstGeom prst="rect">
            <a:avLst/>
          </a:prstGeom>
          <a:noFill/>
        </p:spPr>
        <p:txBody>
          <a:bodyPr wrap="none" rtlCol="0">
            <a:spAutoFit/>
          </a:bodyPr>
          <a:lstStyle/>
          <a:p>
            <a:r>
              <a:rPr lang="de-AT" sz="2400" b="1" dirty="0">
                <a:solidFill>
                  <a:srgbClr val="F7CC09"/>
                </a:solidFill>
                <a:latin typeface="Candara" panose="020E0502030303020204" pitchFamily="34" charset="0"/>
              </a:rPr>
              <a:t>www.Biofeedback-Linz.at</a:t>
            </a:r>
          </a:p>
        </p:txBody>
      </p:sp>
    </p:spTree>
    <p:extLst>
      <p:ext uri="{BB962C8B-B14F-4D97-AF65-F5344CB8AC3E}">
        <p14:creationId xmlns:p14="http://schemas.microsoft.com/office/powerpoint/2010/main" val="298075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4128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AT" altLang="de-DE" dirty="0"/>
              <a:t>Titelmasterformat durch Klicken bearbeiten</a:t>
            </a:r>
          </a:p>
        </p:txBody>
      </p:sp>
      <p:sp>
        <p:nvSpPr>
          <p:cNvPr id="1027" name="Rectangle 3"/>
          <p:cNvSpPr>
            <a:spLocks noGrp="1" noChangeArrowheads="1"/>
          </p:cNvSpPr>
          <p:nvPr>
            <p:ph type="body" idx="1"/>
          </p:nvPr>
        </p:nvSpPr>
        <p:spPr bwMode="auto">
          <a:xfrm>
            <a:off x="468313" y="2708275"/>
            <a:ext cx="8229600"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AT" altLang="de-DE" dirty="0"/>
              <a:t>Textmasterformate durch Klicken bearbeiten</a:t>
            </a:r>
          </a:p>
          <a:p>
            <a:pPr lvl="1"/>
            <a:r>
              <a:rPr lang="de-AT" altLang="de-DE" dirty="0"/>
              <a:t>Zweite Ebene</a:t>
            </a:r>
          </a:p>
          <a:p>
            <a:pPr lvl="2"/>
            <a:r>
              <a:rPr lang="de-AT" altLang="de-DE" dirty="0"/>
              <a:t>Dritte Ebene</a:t>
            </a:r>
          </a:p>
          <a:p>
            <a:pPr lvl="3"/>
            <a:r>
              <a:rPr lang="de-AT" altLang="de-DE" dirty="0"/>
              <a:t>Vierte Ebene</a:t>
            </a:r>
          </a:p>
          <a:p>
            <a:pPr lvl="4"/>
            <a:r>
              <a:rPr lang="de-AT" altLang="de-DE" dirty="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AT" alt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D19F646-407B-4058-BEF6-45D44C9CC9D4}" type="slidenum">
              <a:rPr lang="de-AT" altLang="de-DE"/>
              <a:pPr/>
              <a:t>‹Nr.›</a:t>
            </a:fld>
            <a:endParaRPr lang="de-AT" altLang="de-DE"/>
          </a:p>
        </p:txBody>
      </p:sp>
      <p:pic>
        <p:nvPicPr>
          <p:cNvPr id="2" name="Grafik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294320"/>
            <a:ext cx="1808784" cy="999493"/>
          </a:xfrm>
          <a:prstGeom prst="rect">
            <a:avLst/>
          </a:prstGeom>
        </p:spPr>
      </p:pic>
      <p:pic>
        <p:nvPicPr>
          <p:cNvPr id="4" name="Grafik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9525"/>
            <a:ext cx="9143999" cy="266700"/>
          </a:xfrm>
          <a:prstGeom prst="rect">
            <a:avLst/>
          </a:prstGeom>
        </p:spPr>
      </p:pic>
      <p:pic>
        <p:nvPicPr>
          <p:cNvPr id="17" name="Grafik 1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 y="1330957"/>
            <a:ext cx="9143999" cy="62867"/>
          </a:xfrm>
          <a:prstGeom prst="rect">
            <a:avLst/>
          </a:prstGeom>
        </p:spPr>
      </p:pic>
      <p:pic>
        <p:nvPicPr>
          <p:cNvPr id="5" name="Grafik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6460435"/>
            <a:ext cx="9143997" cy="397565"/>
          </a:xfrm>
          <a:prstGeom prst="rect">
            <a:avLst/>
          </a:prstGeom>
        </p:spPr>
      </p:pic>
      <p:sp>
        <p:nvSpPr>
          <p:cNvPr id="1029" name="Rectangle 5"/>
          <p:cNvSpPr>
            <a:spLocks noGrp="1" noChangeArrowheads="1"/>
          </p:cNvSpPr>
          <p:nvPr>
            <p:ph type="ftr" sz="quarter" idx="3"/>
          </p:nvPr>
        </p:nvSpPr>
        <p:spPr bwMode="auto">
          <a:xfrm>
            <a:off x="2832649" y="6421092"/>
            <a:ext cx="34786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000">
                <a:solidFill>
                  <a:srgbClr val="F7CC09"/>
                </a:solidFill>
              </a:defRPr>
            </a:lvl1pPr>
          </a:lstStyle>
          <a:p>
            <a:r>
              <a:rPr lang="de-AT" altLang="de-DE" dirty="0"/>
              <a:t>www.Biofeedback-Linz.at</a:t>
            </a:r>
          </a:p>
        </p:txBody>
      </p:sp>
      <p:pic>
        <p:nvPicPr>
          <p:cNvPr id="6" name="Grafik 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995184" y="329509"/>
            <a:ext cx="3056879" cy="6671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kern="1200">
          <a:solidFill>
            <a:srgbClr val="016E44"/>
          </a:solidFill>
          <a:latin typeface="+mj-lt"/>
          <a:ea typeface="+mj-ea"/>
          <a:cs typeface="+mj-cs"/>
        </a:defRPr>
      </a:lvl1pPr>
      <a:lvl2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2pPr>
      <a:lvl3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3pPr>
      <a:lvl4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4pPr>
      <a:lvl5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5pPr>
      <a:lvl6pPr marL="4572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6pPr>
      <a:lvl7pPr marL="9144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7pPr>
      <a:lvl8pPr marL="13716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8pPr>
      <a:lvl9pPr marL="18288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rgbClr val="97CB4F"/>
          </a:solidFill>
          <a:latin typeface="+mn-lt"/>
          <a:ea typeface="+mn-ea"/>
          <a:cs typeface="+mn-cs"/>
        </a:defRPr>
      </a:lvl1pPr>
      <a:lvl2pPr marL="742950" indent="-285750" algn="l" rtl="0" fontAlgn="base">
        <a:spcBef>
          <a:spcPct val="20000"/>
        </a:spcBef>
        <a:spcAft>
          <a:spcPct val="0"/>
        </a:spcAft>
        <a:buChar char="–"/>
        <a:defRPr sz="2800" kern="1200">
          <a:solidFill>
            <a:srgbClr val="97CB4F"/>
          </a:solidFill>
          <a:latin typeface="+mn-lt"/>
          <a:ea typeface="+mn-ea"/>
          <a:cs typeface="+mn-cs"/>
        </a:defRPr>
      </a:lvl2pPr>
      <a:lvl3pPr marL="1143000" indent="-228600" algn="l" rtl="0" fontAlgn="base">
        <a:spcBef>
          <a:spcPct val="20000"/>
        </a:spcBef>
        <a:spcAft>
          <a:spcPct val="0"/>
        </a:spcAft>
        <a:buChar char="•"/>
        <a:defRPr sz="2400" kern="1200">
          <a:solidFill>
            <a:srgbClr val="97CB4F"/>
          </a:solidFill>
          <a:latin typeface="+mn-lt"/>
          <a:ea typeface="+mn-ea"/>
          <a:cs typeface="+mn-cs"/>
        </a:defRPr>
      </a:lvl3pPr>
      <a:lvl4pPr marL="1600200" indent="-228600" algn="l" rtl="0" fontAlgn="base">
        <a:spcBef>
          <a:spcPct val="20000"/>
        </a:spcBef>
        <a:spcAft>
          <a:spcPct val="0"/>
        </a:spcAft>
        <a:buChar char="–"/>
        <a:defRPr sz="2000" kern="1200">
          <a:solidFill>
            <a:srgbClr val="97CB4F"/>
          </a:solidFill>
          <a:latin typeface="+mn-lt"/>
          <a:ea typeface="+mn-ea"/>
          <a:cs typeface="+mn-cs"/>
        </a:defRPr>
      </a:lvl4pPr>
      <a:lvl5pPr marL="2057400" indent="-228600" algn="l" rtl="0" fontAlgn="base">
        <a:spcBef>
          <a:spcPct val="20000"/>
        </a:spcBef>
        <a:spcAft>
          <a:spcPct val="0"/>
        </a:spcAft>
        <a:buChar char="»"/>
        <a:defRPr sz="2000" kern="1200">
          <a:solidFill>
            <a:srgbClr val="97CB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Wolfhard\Videos\Schmerzfilm_Teil1.mp4" TargetMode="External"/><Relationship Id="rId1" Type="http://schemas.microsoft.com/office/2007/relationships/media" Target="file:///C:\Users\Wolfhard\Videos\Schmerzfilm_Teil1.mp4" TargetMode="Externa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Wolfhard\Videos\Schmerzfilm_Teil2.mp4" TargetMode="External"/><Relationship Id="rId1" Type="http://schemas.microsoft.com/office/2007/relationships/media" Target="file:///C:\Users\Wolfhard\Videos\Schmerzfilm_Teil2.mp4" TargetMode="Externa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549"/>
            <a:ext cx="9144000" cy="6230679"/>
          </a:xfrm>
          <a:prstGeom prst="rect">
            <a:avLst/>
          </a:prstGeom>
        </p:spPr>
      </p:pic>
      <p:sp>
        <p:nvSpPr>
          <p:cNvPr id="6" name="Text Box 5"/>
          <p:cNvSpPr txBox="1">
            <a:spLocks noChangeArrowheads="1"/>
          </p:cNvSpPr>
          <p:nvPr/>
        </p:nvSpPr>
        <p:spPr bwMode="auto">
          <a:xfrm>
            <a:off x="4879341" y="905749"/>
            <a:ext cx="1513363" cy="830997"/>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AT" altLang="de-DE" sz="4800" dirty="0">
                <a:solidFill>
                  <a:srgbClr val="97CB4F"/>
                </a:solidFill>
                <a:latin typeface="Franklin Gothic Medium" panose="020B0603020102020204" pitchFamily="34" charset="0"/>
              </a:rPr>
              <a:t>Herz-</a:t>
            </a:r>
          </a:p>
        </p:txBody>
      </p:sp>
      <p:sp>
        <p:nvSpPr>
          <p:cNvPr id="7" name="Text Box 6"/>
          <p:cNvSpPr txBox="1">
            <a:spLocks noChangeArrowheads="1"/>
          </p:cNvSpPr>
          <p:nvPr/>
        </p:nvSpPr>
        <p:spPr bwMode="auto">
          <a:xfrm>
            <a:off x="3912781" y="1456162"/>
            <a:ext cx="3446485" cy="830997"/>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r>
              <a:rPr lang="de-AT" altLang="de-DE" sz="4800" dirty="0" err="1">
                <a:solidFill>
                  <a:srgbClr val="006F45"/>
                </a:solidFill>
                <a:latin typeface="Franklin Gothic Medium" panose="020B0603020102020204" pitchFamily="34" charset="0"/>
              </a:rPr>
              <a:t>lich</a:t>
            </a:r>
            <a:endParaRPr lang="de-AT" altLang="de-DE" sz="4800" dirty="0">
              <a:solidFill>
                <a:srgbClr val="006F45"/>
              </a:solidFill>
              <a:latin typeface="Franklin Gothic Medium" panose="020B0603020102020204" pitchFamily="34" charset="0"/>
            </a:endParaRPr>
          </a:p>
        </p:txBody>
      </p:sp>
      <p:sp>
        <p:nvSpPr>
          <p:cNvPr id="8" name="Text Box 7"/>
          <p:cNvSpPr txBox="1">
            <a:spLocks noChangeArrowheads="1"/>
          </p:cNvSpPr>
          <p:nvPr/>
        </p:nvSpPr>
        <p:spPr bwMode="auto">
          <a:xfrm>
            <a:off x="3468023" y="2397946"/>
            <a:ext cx="4816661" cy="823913"/>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r>
              <a:rPr lang="de-AT" altLang="de-DE" sz="4800" dirty="0">
                <a:solidFill>
                  <a:srgbClr val="FFCC00"/>
                </a:solidFill>
                <a:latin typeface="Franklin Gothic Medium" panose="020B0603020102020204" pitchFamily="34" charset="0"/>
              </a:rPr>
              <a:t>Willkommen !!</a:t>
            </a:r>
          </a:p>
        </p:txBody>
      </p:sp>
      <p:sp>
        <p:nvSpPr>
          <p:cNvPr id="11" name="Rectangle 2"/>
          <p:cNvSpPr txBox="1">
            <a:spLocks noChangeArrowheads="1"/>
          </p:cNvSpPr>
          <p:nvPr/>
        </p:nvSpPr>
        <p:spPr>
          <a:xfrm>
            <a:off x="979696" y="4445467"/>
            <a:ext cx="3494315" cy="610811"/>
          </a:xfrm>
          <a:prstGeom prst="rect">
            <a:avLst/>
          </a:prstGeom>
        </p:spPr>
        <p:txBody>
          <a:bodyPr/>
          <a:lstStyle>
            <a:lvl1pPr algn="ctr" rtl="0" fontAlgn="base">
              <a:spcBef>
                <a:spcPct val="0"/>
              </a:spcBef>
              <a:spcAft>
                <a:spcPct val="0"/>
              </a:spcAft>
              <a:defRPr sz="4400" kern="1200">
                <a:solidFill>
                  <a:srgbClr val="016E44"/>
                </a:solidFill>
                <a:latin typeface="+mj-lt"/>
                <a:ea typeface="+mj-ea"/>
                <a:cs typeface="+mj-cs"/>
              </a:defRPr>
            </a:lvl1pPr>
            <a:lvl2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2pPr>
            <a:lvl3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3pPr>
            <a:lvl4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4pPr>
            <a:lvl5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5pPr>
            <a:lvl6pPr marL="4572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6pPr>
            <a:lvl7pPr marL="9144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7pPr>
            <a:lvl8pPr marL="13716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8pPr>
            <a:lvl9pPr marL="18288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9pPr>
          </a:lstStyle>
          <a:p>
            <a:r>
              <a:rPr lang="de-AT" altLang="de-DE" sz="3600" dirty="0">
                <a:solidFill>
                  <a:srgbClr val="F7CC09"/>
                </a:solidFill>
                <a:latin typeface="Harlow Solid Italic" panose="04030604020F02020D02" pitchFamily="82" charset="0"/>
              </a:rPr>
              <a:t>Wolfhard Klein</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45" y="2359912"/>
            <a:ext cx="3989619" cy="2204573"/>
          </a:xfrm>
          <a:prstGeom prst="rect">
            <a:avLst/>
          </a:prstGeom>
        </p:spPr>
      </p:pic>
    </p:spTree>
    <p:extLst>
      <p:ext uri="{BB962C8B-B14F-4D97-AF65-F5344CB8AC3E}">
        <p14:creationId xmlns:p14="http://schemas.microsoft.com/office/powerpoint/2010/main" val="372892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B0EFBE-643B-4B81-9815-63D9D00F8A2B}"/>
              </a:ext>
            </a:extLst>
          </p:cNvPr>
          <p:cNvSpPr>
            <a:spLocks noGrp="1"/>
          </p:cNvSpPr>
          <p:nvPr>
            <p:ph type="title"/>
          </p:nvPr>
        </p:nvSpPr>
        <p:spPr/>
        <p:txBody>
          <a:bodyPr>
            <a:normAutofit/>
          </a:bodyPr>
          <a:lstStyle/>
          <a:p>
            <a:r>
              <a:rPr lang="de-AT" dirty="0"/>
              <a:t>Stress im Alltag</a:t>
            </a:r>
          </a:p>
        </p:txBody>
      </p:sp>
      <p:pic>
        <p:nvPicPr>
          <p:cNvPr id="5" name="Picture 2" descr="Stress: Stressfaktoren identifizieren und bekämpfen - NetDoktor">
            <a:extLst>
              <a:ext uri="{FF2B5EF4-FFF2-40B4-BE49-F238E27FC236}">
                <a16:creationId xmlns:a16="http://schemas.microsoft.com/office/drawing/2014/main" id="{65A704FE-EF2D-4995-A17E-5E507B1058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4141" y="2189952"/>
            <a:ext cx="4165930" cy="233292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Ein Bild, das drinnen, Person, Frau, Mädchen enthält.&#10;&#10;Automatisch generierte Beschreibung">
            <a:extLst>
              <a:ext uri="{FF2B5EF4-FFF2-40B4-BE49-F238E27FC236}">
                <a16:creationId xmlns:a16="http://schemas.microsoft.com/office/drawing/2014/main" id="{5D914247-5EF4-42FC-A09A-187F6C209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23" y="4228945"/>
            <a:ext cx="2619375" cy="1743075"/>
          </a:xfrm>
          <a:prstGeom prst="rect">
            <a:avLst/>
          </a:prstGeom>
        </p:spPr>
      </p:pic>
      <p:pic>
        <p:nvPicPr>
          <p:cNvPr id="13" name="Grafik 12" descr="Ein Bild, das Person, drinnen, Frau, Mann enthält.&#10;&#10;Automatisch generierte Beschreibung">
            <a:extLst>
              <a:ext uri="{FF2B5EF4-FFF2-40B4-BE49-F238E27FC236}">
                <a16:creationId xmlns:a16="http://schemas.microsoft.com/office/drawing/2014/main" id="{D8106C3E-71B3-41B8-A680-B79AA677F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111" y="4155686"/>
            <a:ext cx="2957267" cy="1968028"/>
          </a:xfrm>
          <a:prstGeom prst="rect">
            <a:avLst/>
          </a:prstGeom>
        </p:spPr>
      </p:pic>
      <p:pic>
        <p:nvPicPr>
          <p:cNvPr id="11" name="Grafik 10" descr="Ein Bild, das Person, drinnen, Mann, stehend enthält.&#10;&#10;Automatisch generierte Beschreibung">
            <a:extLst>
              <a:ext uri="{FF2B5EF4-FFF2-40B4-BE49-F238E27FC236}">
                <a16:creationId xmlns:a16="http://schemas.microsoft.com/office/drawing/2014/main" id="{43312C7A-8FBA-4D30-B36C-D0F678A95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18" y="3790794"/>
            <a:ext cx="2619375" cy="2619375"/>
          </a:xfrm>
          <a:prstGeom prst="rect">
            <a:avLst/>
          </a:prstGeom>
        </p:spPr>
      </p:pic>
    </p:spTree>
    <p:extLst>
      <p:ext uri="{BB962C8B-B14F-4D97-AF65-F5344CB8AC3E}">
        <p14:creationId xmlns:p14="http://schemas.microsoft.com/office/powerpoint/2010/main" val="237401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Stresskonzept</a:t>
            </a:r>
          </a:p>
        </p:txBody>
      </p:sp>
      <p:sp>
        <p:nvSpPr>
          <p:cNvPr id="3" name="Inhaltsplatzhalter 2"/>
          <p:cNvSpPr>
            <a:spLocks noGrp="1"/>
          </p:cNvSpPr>
          <p:nvPr>
            <p:ph sz="half" idx="1"/>
          </p:nvPr>
        </p:nvSpPr>
        <p:spPr/>
        <p:txBody>
          <a:bodyPr/>
          <a:lstStyle/>
          <a:p>
            <a:r>
              <a:rPr lang="de-AT" sz="2800" dirty="0"/>
              <a:t>Hans </a:t>
            </a:r>
            <a:r>
              <a:rPr lang="de-AT" sz="2800" dirty="0" err="1"/>
              <a:t>Selye</a:t>
            </a:r>
            <a:r>
              <a:rPr lang="de-AT" sz="2800" dirty="0"/>
              <a:t> (1956, 1974, 1978)</a:t>
            </a:r>
          </a:p>
          <a:p>
            <a:r>
              <a:rPr lang="de-AT" sz="2800" dirty="0"/>
              <a:t>Allgemeines Anpassungssyndrom</a:t>
            </a:r>
          </a:p>
          <a:p>
            <a:endParaRPr lang="de-AT" sz="2800" dirty="0"/>
          </a:p>
          <a:p>
            <a:endParaRPr lang="de-AT" sz="2800" dirty="0"/>
          </a:p>
        </p:txBody>
      </p:sp>
      <p:pic>
        <p:nvPicPr>
          <p:cNvPr id="6" name="Inhaltsplatzhalt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59313" y="2944813"/>
            <a:ext cx="4038600" cy="2944812"/>
          </a:xfrm>
        </p:spPr>
      </p:pic>
    </p:spTree>
    <p:extLst>
      <p:ext uri="{BB962C8B-B14F-4D97-AF65-F5344CB8AC3E}">
        <p14:creationId xmlns:p14="http://schemas.microsoft.com/office/powerpoint/2010/main" val="2536022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a:t>Eustress / </a:t>
            </a:r>
            <a:r>
              <a:rPr lang="de-AT" dirty="0" err="1"/>
              <a:t>Distress</a:t>
            </a:r>
            <a:endParaRPr lang="de-AT" dirty="0"/>
          </a:p>
        </p:txBody>
      </p:sp>
      <p:pic>
        <p:nvPicPr>
          <p:cNvPr id="7" name="Picture 1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063990" y="2555875"/>
            <a:ext cx="5038246" cy="380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294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Stress-Achse 1 (HPA)</a:t>
            </a:r>
          </a:p>
        </p:txBody>
      </p:sp>
      <p:sp>
        <p:nvSpPr>
          <p:cNvPr id="3" name="Inhaltsplatzhalter 2"/>
          <p:cNvSpPr>
            <a:spLocks noGrp="1"/>
          </p:cNvSpPr>
          <p:nvPr>
            <p:ph sz="half" idx="1"/>
          </p:nvPr>
        </p:nvSpPr>
        <p:spPr>
          <a:xfrm>
            <a:off x="468313" y="2708275"/>
            <a:ext cx="4543525" cy="3417888"/>
          </a:xfrm>
        </p:spPr>
        <p:txBody>
          <a:bodyPr/>
          <a:lstStyle/>
          <a:p>
            <a:r>
              <a:rPr lang="de-AT" sz="2800" dirty="0"/>
              <a:t>Hypothalamus</a:t>
            </a:r>
          </a:p>
          <a:p>
            <a:r>
              <a:rPr lang="de-AT" sz="2800" dirty="0"/>
              <a:t>Hypophyse</a:t>
            </a:r>
          </a:p>
          <a:p>
            <a:r>
              <a:rPr lang="de-AT" sz="2800" dirty="0"/>
              <a:t>Nebennierenrinde</a:t>
            </a:r>
          </a:p>
          <a:p>
            <a:r>
              <a:rPr lang="de-AT" sz="2800" b="1" dirty="0">
                <a:solidFill>
                  <a:srgbClr val="C00000"/>
                </a:solidFill>
              </a:rPr>
              <a:t>Kurzfristige  Anpassung</a:t>
            </a:r>
          </a:p>
          <a:p>
            <a:endParaRPr lang="de-AT" sz="2800" dirty="0"/>
          </a:p>
        </p:txBody>
      </p:sp>
      <p:pic>
        <p:nvPicPr>
          <p:cNvPr id="6" name="Inhaltsplatzhalt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1498" y="2555875"/>
            <a:ext cx="3658082" cy="3570288"/>
          </a:xfrm>
        </p:spPr>
      </p:pic>
    </p:spTree>
    <p:extLst>
      <p:ext uri="{BB962C8B-B14F-4D97-AF65-F5344CB8AC3E}">
        <p14:creationId xmlns:p14="http://schemas.microsoft.com/office/powerpoint/2010/main" val="4145753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Hormone</a:t>
            </a:r>
          </a:p>
        </p:txBody>
      </p:sp>
      <p:sp>
        <p:nvSpPr>
          <p:cNvPr id="6" name="Inhaltsplatzhalter 5"/>
          <p:cNvSpPr>
            <a:spLocks noGrp="1"/>
          </p:cNvSpPr>
          <p:nvPr>
            <p:ph idx="1"/>
          </p:nvPr>
        </p:nvSpPr>
        <p:spPr/>
        <p:txBody>
          <a:bodyPr/>
          <a:lstStyle/>
          <a:p>
            <a:r>
              <a:rPr lang="de-AT" dirty="0" err="1"/>
              <a:t>Corticotropin-releasing</a:t>
            </a:r>
            <a:r>
              <a:rPr lang="de-AT" dirty="0"/>
              <a:t> Hormon (CRH)</a:t>
            </a:r>
          </a:p>
          <a:p>
            <a:r>
              <a:rPr lang="de-AT" dirty="0" err="1"/>
              <a:t>Adrenocorticotropes</a:t>
            </a:r>
            <a:r>
              <a:rPr lang="de-AT" dirty="0"/>
              <a:t> Hormon (ACTH)</a:t>
            </a:r>
          </a:p>
          <a:p>
            <a:r>
              <a:rPr lang="de-AT" dirty="0"/>
              <a:t>Adrenalin</a:t>
            </a:r>
          </a:p>
          <a:p>
            <a:r>
              <a:rPr lang="de-AT" dirty="0"/>
              <a:t>Noradrenalin</a:t>
            </a:r>
          </a:p>
          <a:p>
            <a:r>
              <a:rPr lang="de-AT" dirty="0"/>
              <a:t>Kortisol</a:t>
            </a:r>
          </a:p>
          <a:p>
            <a:endParaRPr lang="de-AT" dirty="0"/>
          </a:p>
        </p:txBody>
      </p:sp>
    </p:spTree>
    <p:extLst>
      <p:ext uri="{BB962C8B-B14F-4D97-AF65-F5344CB8AC3E}">
        <p14:creationId xmlns:p14="http://schemas.microsoft.com/office/powerpoint/2010/main" val="3585189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1395047" y="1619336"/>
            <a:ext cx="6025661" cy="4629271"/>
          </a:xfrm>
          <a:prstGeom prst="rect">
            <a:avLst/>
          </a:prstGeom>
        </p:spPr>
      </p:pic>
    </p:spTree>
    <p:extLst>
      <p:ext uri="{BB962C8B-B14F-4D97-AF65-F5344CB8AC3E}">
        <p14:creationId xmlns:p14="http://schemas.microsoft.com/office/powerpoint/2010/main" val="1127747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Stress-Achse 2 (HHT)</a:t>
            </a:r>
          </a:p>
        </p:txBody>
      </p:sp>
      <p:sp>
        <p:nvSpPr>
          <p:cNvPr id="3" name="Inhaltsplatzhalter 2"/>
          <p:cNvSpPr>
            <a:spLocks noGrp="1"/>
          </p:cNvSpPr>
          <p:nvPr>
            <p:ph sz="half" idx="1"/>
          </p:nvPr>
        </p:nvSpPr>
        <p:spPr>
          <a:xfrm>
            <a:off x="468313" y="2555875"/>
            <a:ext cx="4741640" cy="3570288"/>
          </a:xfrm>
        </p:spPr>
        <p:txBody>
          <a:bodyPr/>
          <a:lstStyle/>
          <a:p>
            <a:r>
              <a:rPr lang="de-AT" sz="2800" dirty="0"/>
              <a:t>Hypothalamus</a:t>
            </a:r>
          </a:p>
          <a:p>
            <a:r>
              <a:rPr lang="de-AT" sz="2800" dirty="0"/>
              <a:t>Hypophyse</a:t>
            </a:r>
          </a:p>
          <a:p>
            <a:r>
              <a:rPr lang="de-AT" sz="2800" dirty="0"/>
              <a:t>Schilddrüse </a:t>
            </a:r>
            <a:br>
              <a:rPr lang="de-AT" sz="2800" dirty="0"/>
            </a:br>
            <a:r>
              <a:rPr lang="de-AT" sz="2400" dirty="0"/>
              <a:t>(Glandula </a:t>
            </a:r>
            <a:r>
              <a:rPr lang="de-AT" sz="2400" dirty="0" err="1"/>
              <a:t>thyreoidea</a:t>
            </a:r>
            <a:r>
              <a:rPr lang="de-AT" sz="2400" dirty="0"/>
              <a:t>)</a:t>
            </a:r>
          </a:p>
          <a:p>
            <a:r>
              <a:rPr lang="de-AT" sz="2800" b="1" dirty="0">
                <a:solidFill>
                  <a:srgbClr val="C00000"/>
                </a:solidFill>
              </a:rPr>
              <a:t>Regulation Grundumsatz</a:t>
            </a:r>
          </a:p>
        </p:txBody>
      </p:sp>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89103" y="2555875"/>
            <a:ext cx="2897967" cy="3770980"/>
          </a:xfrm>
        </p:spPr>
      </p:pic>
    </p:spTree>
    <p:extLst>
      <p:ext uri="{BB962C8B-B14F-4D97-AF65-F5344CB8AC3E}">
        <p14:creationId xmlns:p14="http://schemas.microsoft.com/office/powerpoint/2010/main" val="1475360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Was ist Stress</a:t>
            </a:r>
          </a:p>
        </p:txBody>
      </p:sp>
      <p:pic>
        <p:nvPicPr>
          <p:cNvPr id="5" name="Picture 9" descr="stress 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8184" y="3654489"/>
            <a:ext cx="1429858" cy="152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Wo ist das Baby? Da ist das Baby! Mal ehrlich: Kann man Säbelzahntiger Diego (Thomas Fritsch) ein Menschenbaby anvertrauen? © R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86" y="282815"/>
            <a:ext cx="9775009" cy="547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57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ego | Ice Age Wiki | Fandom">
            <a:extLst>
              <a:ext uri="{FF2B5EF4-FFF2-40B4-BE49-F238E27FC236}">
                <a16:creationId xmlns:a16="http://schemas.microsoft.com/office/drawing/2014/main" id="{FE93C058-9DFF-46C6-8D0E-B347E38AA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524" y="2022831"/>
            <a:ext cx="1608140" cy="1608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Parasympathik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679131"/>
            <a:ext cx="31686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ympathik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341438"/>
            <a:ext cx="317658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2"/>
          <p:cNvSpPr>
            <a:spLocks noChangeArrowheads="1"/>
          </p:cNvSpPr>
          <p:nvPr/>
        </p:nvSpPr>
        <p:spPr bwMode="auto">
          <a:xfrm rot="19954014">
            <a:off x="2720268" y="2336832"/>
            <a:ext cx="3529012" cy="935037"/>
          </a:xfrm>
          <a:prstGeom prst="rightArrow">
            <a:avLst>
              <a:gd name="adj1" fmla="val 53444"/>
              <a:gd name="adj2" fmla="val 10969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de-AT" altLang="de-DE"/>
          </a:p>
        </p:txBody>
      </p:sp>
      <p:sp>
        <p:nvSpPr>
          <p:cNvPr id="7" name="AutoShape 13"/>
          <p:cNvSpPr>
            <a:spLocks noChangeArrowheads="1"/>
          </p:cNvSpPr>
          <p:nvPr/>
        </p:nvSpPr>
        <p:spPr bwMode="auto">
          <a:xfrm rot="19954014" flipH="1" flipV="1">
            <a:off x="3266428" y="4451047"/>
            <a:ext cx="3529012" cy="935038"/>
          </a:xfrm>
          <a:prstGeom prst="rightArrow">
            <a:avLst>
              <a:gd name="adj1" fmla="val 53444"/>
              <a:gd name="adj2" fmla="val 10969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de-AT" altLang="de-DE"/>
          </a:p>
        </p:txBody>
      </p:sp>
      <p:pic>
        <p:nvPicPr>
          <p:cNvPr id="9" name="Picture 11" descr="stress 07"/>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873357" y="3152045"/>
            <a:ext cx="1429858" cy="152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00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3" decel="100000" fill="hold" nodeType="clickEffect">
                                  <p:stCondLst>
                                    <p:cond delay="0"/>
                                  </p:stCondLst>
                                  <p:childTnLst>
                                    <p:anim calcmode="lin" valueType="num">
                                      <p:cBhvr additive="base">
                                        <p:cTn id="18" dur="3000"/>
                                        <p:tgtEl>
                                          <p:spTgt spid="2050"/>
                                        </p:tgtEl>
                                        <p:attrNameLst>
                                          <p:attrName>ppt_x</p:attrName>
                                        </p:attrNameLst>
                                      </p:cBhvr>
                                      <p:tavLst>
                                        <p:tav tm="0">
                                          <p:val>
                                            <p:strVal val="ppt_x"/>
                                          </p:val>
                                        </p:tav>
                                        <p:tav tm="100000">
                                          <p:val>
                                            <p:strVal val="1+ppt_w/2"/>
                                          </p:val>
                                        </p:tav>
                                      </p:tavLst>
                                    </p:anim>
                                    <p:anim calcmode="lin" valueType="num">
                                      <p:cBhvr additive="base">
                                        <p:cTn id="19" dur="3000"/>
                                        <p:tgtEl>
                                          <p:spTgt spid="2050"/>
                                        </p:tgtEl>
                                        <p:attrNameLst>
                                          <p:attrName>ppt_y</p:attrName>
                                        </p:attrNameLst>
                                      </p:cBhvr>
                                      <p:tavLst>
                                        <p:tav tm="0">
                                          <p:val>
                                            <p:strVal val="ppt_y"/>
                                          </p:val>
                                        </p:tav>
                                        <p:tav tm="100000">
                                          <p:val>
                                            <p:strVal val="0-ppt_h/2"/>
                                          </p:val>
                                        </p:tav>
                                      </p:tavLst>
                                    </p:anim>
                                    <p:set>
                                      <p:cBhvr>
                                        <p:cTn id="20" dur="1" fill="hold">
                                          <p:stCondLst>
                                            <p:cond delay="2999"/>
                                          </p:stCondLst>
                                        </p:cTn>
                                        <p:tgtEl>
                                          <p:spTgt spid="205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0"/>
                                        <p:tgtEl>
                                          <p:spTgt spid="7"/>
                                        </p:tgtEl>
                                      </p:cBhvr>
                                    </p:animEffect>
                                  </p:childTnLst>
                                </p:cTn>
                              </p:par>
                              <p:par>
                                <p:cTn id="29" presetID="10" presetClass="exit" presetSubtype="0" fill="hold" nodeType="withEffect">
                                  <p:stCondLst>
                                    <p:cond delay="0"/>
                                  </p:stCondLst>
                                  <p:childTnLst>
                                    <p:animEffect transition="out" filter="fade">
                                      <p:cBhvr>
                                        <p:cTn id="30" dur="20000"/>
                                        <p:tgtEl>
                                          <p:spTgt spid="5"/>
                                        </p:tgtEl>
                                      </p:cBhvr>
                                    </p:animEffect>
                                    <p:set>
                                      <p:cBhvr>
                                        <p:cTn id="31" dur="1" fill="hold">
                                          <p:stCondLst>
                                            <p:cond delay="199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0"/>
                                        <p:tgtEl>
                                          <p:spTgt spid="6"/>
                                        </p:tgtEl>
                                      </p:cBhvr>
                                    </p:animEffect>
                                    <p:set>
                                      <p:cBhvr>
                                        <p:cTn id="34" dur="1" fill="hold">
                                          <p:stCondLst>
                                            <p:cond delay="19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9974" y="1661350"/>
            <a:ext cx="8229600" cy="1143000"/>
          </a:xfrm>
        </p:spPr>
        <p:txBody>
          <a:bodyPr>
            <a:normAutofit fontScale="90000"/>
          </a:bodyPr>
          <a:lstStyle/>
          <a:p>
            <a:pPr algn="l"/>
            <a:r>
              <a:rPr lang="de-AT" dirty="0"/>
              <a:t>Vegetatives </a:t>
            </a:r>
            <a:br>
              <a:rPr lang="de-AT" dirty="0"/>
            </a:br>
            <a:r>
              <a:rPr lang="de-AT" dirty="0"/>
              <a:t>Nervensystem</a:t>
            </a:r>
          </a:p>
        </p:txBody>
      </p:sp>
      <p:pic>
        <p:nvPicPr>
          <p:cNvPr id="4" name="Picture 10" descr="Parasympathik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679131"/>
            <a:ext cx="31686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ympathik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341438"/>
            <a:ext cx="317658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2"/>
          <p:cNvSpPr>
            <a:spLocks noChangeArrowheads="1"/>
          </p:cNvSpPr>
          <p:nvPr/>
        </p:nvSpPr>
        <p:spPr bwMode="auto">
          <a:xfrm rot="19954014">
            <a:off x="2720268" y="2336832"/>
            <a:ext cx="3529012" cy="935037"/>
          </a:xfrm>
          <a:prstGeom prst="rightArrow">
            <a:avLst>
              <a:gd name="adj1" fmla="val 53444"/>
              <a:gd name="adj2" fmla="val 10969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de-AT" altLang="de-DE"/>
          </a:p>
        </p:txBody>
      </p:sp>
      <p:sp>
        <p:nvSpPr>
          <p:cNvPr id="7" name="AutoShape 13"/>
          <p:cNvSpPr>
            <a:spLocks noChangeArrowheads="1"/>
          </p:cNvSpPr>
          <p:nvPr/>
        </p:nvSpPr>
        <p:spPr bwMode="auto">
          <a:xfrm rot="19954014" flipH="1" flipV="1">
            <a:off x="3266428" y="4451047"/>
            <a:ext cx="3529012" cy="935038"/>
          </a:xfrm>
          <a:prstGeom prst="rightArrow">
            <a:avLst>
              <a:gd name="adj1" fmla="val 53444"/>
              <a:gd name="adj2" fmla="val 10969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de-AT" altLang="de-DE"/>
          </a:p>
        </p:txBody>
      </p:sp>
      <p:pic>
        <p:nvPicPr>
          <p:cNvPr id="9" name="Picture 11" descr="stress 0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73357" y="3152045"/>
            <a:ext cx="1429858" cy="152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71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5934" y="1813479"/>
            <a:ext cx="8272131" cy="2854214"/>
          </a:xfrm>
        </p:spPr>
        <p:txBody>
          <a:bodyPr/>
          <a:lstStyle/>
          <a:p>
            <a:r>
              <a:rPr lang="de-AT" b="1" dirty="0"/>
              <a:t>Psychophysiologische Interventionsstrategien</a:t>
            </a:r>
            <a:br>
              <a:rPr lang="de-AT" b="1" dirty="0"/>
            </a:br>
            <a:r>
              <a:rPr lang="de-AT" b="1" dirty="0"/>
              <a:t>(Biofeedback)</a:t>
            </a:r>
            <a:endParaRPr lang="de-AT" dirty="0"/>
          </a:p>
        </p:txBody>
      </p:sp>
      <p:sp>
        <p:nvSpPr>
          <p:cNvPr id="3" name="Untertitel 2"/>
          <p:cNvSpPr>
            <a:spLocks noGrp="1"/>
          </p:cNvSpPr>
          <p:nvPr>
            <p:ph type="subTitle" idx="1"/>
          </p:nvPr>
        </p:nvSpPr>
        <p:spPr>
          <a:xfrm>
            <a:off x="1143000" y="5273750"/>
            <a:ext cx="6858000" cy="1174898"/>
          </a:xfrm>
        </p:spPr>
        <p:txBody>
          <a:bodyPr/>
          <a:lstStyle/>
          <a:p>
            <a:r>
              <a:rPr lang="de-AT" dirty="0"/>
              <a:t>Wolfhard Klein</a:t>
            </a:r>
          </a:p>
        </p:txBody>
      </p:sp>
    </p:spTree>
    <p:extLst>
      <p:ext uri="{BB962C8B-B14F-4D97-AF65-F5344CB8AC3E}">
        <p14:creationId xmlns:p14="http://schemas.microsoft.com/office/powerpoint/2010/main" val="1117880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427038" y="1974850"/>
            <a:ext cx="8229600" cy="3417888"/>
          </a:xfrm>
        </p:spPr>
        <p:txBody>
          <a:bodyPr/>
          <a:lstStyle/>
          <a:p>
            <a:r>
              <a:rPr lang="de-AT" altLang="de-DE">
                <a:solidFill>
                  <a:srgbClr val="CC0000"/>
                </a:solidFill>
              </a:rPr>
              <a:t>Sympathikus = Gaspedal = Stress</a:t>
            </a:r>
          </a:p>
          <a:p>
            <a:pPr lvl="1"/>
            <a:r>
              <a:rPr lang="de-AT" altLang="de-DE">
                <a:solidFill>
                  <a:srgbClr val="CC0000"/>
                </a:solidFill>
              </a:rPr>
              <a:t>Energie wird kurzfristig bereitgestellt</a:t>
            </a:r>
          </a:p>
          <a:p>
            <a:pPr lvl="1"/>
            <a:r>
              <a:rPr lang="de-AT" altLang="de-DE">
                <a:solidFill>
                  <a:srgbClr val="CC0000"/>
                </a:solidFill>
              </a:rPr>
              <a:t>Energie wird aber auch verbraucht</a:t>
            </a:r>
          </a:p>
          <a:p>
            <a:r>
              <a:rPr lang="de-AT" altLang="de-DE">
                <a:solidFill>
                  <a:srgbClr val="009900"/>
                </a:solidFill>
              </a:rPr>
              <a:t>Parasympathikus = Bremse = Entspannung</a:t>
            </a:r>
          </a:p>
          <a:p>
            <a:pPr lvl="1"/>
            <a:r>
              <a:rPr lang="de-AT" altLang="de-DE">
                <a:solidFill>
                  <a:srgbClr val="009900"/>
                </a:solidFill>
              </a:rPr>
              <a:t>Sorgt für Erholung, Aufladen der Batterie</a:t>
            </a:r>
          </a:p>
          <a:p>
            <a:pPr lvl="1"/>
            <a:r>
              <a:rPr lang="de-AT" altLang="de-DE">
                <a:solidFill>
                  <a:srgbClr val="009900"/>
                </a:solidFill>
              </a:rPr>
              <a:t>In unserer Zeit oft vernachlässigt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80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80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8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de-AT" altLang="de-DE"/>
              <a:t>Belastungsprofil - Hautleitwert</a:t>
            </a:r>
          </a:p>
        </p:txBody>
      </p:sp>
      <p:pic>
        <p:nvPicPr>
          <p:cNvPr id="62467" name="Picture 3" descr="perfek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3363" y="2444750"/>
            <a:ext cx="8702675" cy="2298700"/>
          </a:xfrm>
        </p:spPr>
      </p:pic>
      <p:pic>
        <p:nvPicPr>
          <p:cNvPr id="62468" name="Picture 4" descr="zeitachs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5588" y="4735513"/>
            <a:ext cx="8562975" cy="57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de-AT" altLang="de-DE"/>
              <a:t>Belastungsprofil - Burnout</a:t>
            </a:r>
          </a:p>
        </p:txBody>
      </p:sp>
      <p:pic>
        <p:nvPicPr>
          <p:cNvPr id="63494" name="Picture 6" descr="SCL Burnout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1625" y="2486025"/>
            <a:ext cx="8574088" cy="25955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de-AT" altLang="de-DE"/>
              <a:t>Belastungsprofil - Pulsfrequenz</a:t>
            </a:r>
          </a:p>
        </p:txBody>
      </p:sp>
      <p:pic>
        <p:nvPicPr>
          <p:cNvPr id="64515" name="Picture 3" descr="zeitachs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5588" y="4735513"/>
            <a:ext cx="8562975" cy="57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6" name="Picture 4" descr="PulsFreq"/>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3200" y="2382838"/>
            <a:ext cx="8761413" cy="235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0825" y="1412875"/>
            <a:ext cx="8642350" cy="1143000"/>
          </a:xfrm>
        </p:spPr>
        <p:txBody>
          <a:bodyPr/>
          <a:lstStyle/>
          <a:p>
            <a:r>
              <a:rPr lang="de-AT" altLang="de-DE"/>
              <a:t>3. Wie kann Biofeedback helfen ?</a:t>
            </a:r>
          </a:p>
        </p:txBody>
      </p:sp>
      <p:sp>
        <p:nvSpPr>
          <p:cNvPr id="4099" name="Rectangle 3"/>
          <p:cNvSpPr>
            <a:spLocks noGrp="1" noChangeArrowheads="1"/>
          </p:cNvSpPr>
          <p:nvPr>
            <p:ph type="body" idx="1"/>
          </p:nvPr>
        </p:nvSpPr>
        <p:spPr>
          <a:xfrm>
            <a:off x="1360968" y="2463800"/>
            <a:ext cx="6804838" cy="3270250"/>
          </a:xfrm>
        </p:spPr>
        <p:txBody>
          <a:bodyPr/>
          <a:lstStyle/>
          <a:p>
            <a:pPr>
              <a:lnSpc>
                <a:spcPct val="90000"/>
              </a:lnSpc>
            </a:pPr>
            <a:r>
              <a:rPr lang="de-AT" altLang="de-DE" b="1" dirty="0"/>
              <a:t>Stress, Burnout </a:t>
            </a:r>
          </a:p>
          <a:p>
            <a:pPr>
              <a:lnSpc>
                <a:spcPct val="90000"/>
              </a:lnSpc>
            </a:pPr>
            <a:r>
              <a:rPr lang="de-AT" altLang="de-DE" b="1" dirty="0"/>
              <a:t>Innere Unruhe, Unsicherheit</a:t>
            </a:r>
          </a:p>
          <a:p>
            <a:pPr>
              <a:lnSpc>
                <a:spcPct val="90000"/>
              </a:lnSpc>
            </a:pPr>
            <a:r>
              <a:rPr lang="de-AT" altLang="de-DE" b="1" dirty="0"/>
              <a:t>Angst, Panikattacken</a:t>
            </a:r>
            <a:endParaRPr lang="de-AT" altLang="de-DE" dirty="0"/>
          </a:p>
          <a:p>
            <a:pPr>
              <a:lnSpc>
                <a:spcPct val="90000"/>
              </a:lnSpc>
            </a:pPr>
            <a:r>
              <a:rPr lang="de-AT" altLang="de-DE" b="1" dirty="0"/>
              <a:t>(Kopf-/Rücken-) Schmerz, Migräne</a:t>
            </a:r>
            <a:endParaRPr lang="de-AT" altLang="de-DE" dirty="0"/>
          </a:p>
          <a:p>
            <a:pPr>
              <a:lnSpc>
                <a:spcPct val="90000"/>
              </a:lnSpc>
            </a:pPr>
            <a:r>
              <a:rPr lang="de-AT" altLang="de-DE" b="1" dirty="0"/>
              <a:t>Schlafstörungen</a:t>
            </a:r>
            <a:endParaRPr lang="de-AT" altLang="de-DE" dirty="0"/>
          </a:p>
          <a:p>
            <a:pPr>
              <a:lnSpc>
                <a:spcPct val="90000"/>
              </a:lnSpc>
            </a:pPr>
            <a:r>
              <a:rPr lang="de-AT" altLang="de-DE" b="1" dirty="0"/>
              <a:t>Bluthochdruck</a:t>
            </a:r>
            <a:endParaRPr lang="de-AT" altLang="de-DE" dirty="0"/>
          </a:p>
          <a:p>
            <a:pPr>
              <a:lnSpc>
                <a:spcPct val="90000"/>
              </a:lnSpc>
            </a:pPr>
            <a:r>
              <a:rPr lang="de-AT" altLang="de-DE" b="1" dirty="0"/>
              <a:t>Aufmerksamkeit (ADHS)</a:t>
            </a:r>
            <a:endParaRPr lang="de-AT" altLang="de-D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8313" y="981075"/>
            <a:ext cx="8229600" cy="1143000"/>
          </a:xfrm>
        </p:spPr>
        <p:txBody>
          <a:bodyPr/>
          <a:lstStyle/>
          <a:p>
            <a:r>
              <a:rPr lang="de-AT" altLang="de-DE"/>
              <a:t>Hautleitwert - Reduktion</a:t>
            </a:r>
          </a:p>
        </p:txBody>
      </p:sp>
      <p:pic>
        <p:nvPicPr>
          <p:cNvPr id="21508" name="Picture 4" descr="Ballonfahr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3675" y="1862138"/>
            <a:ext cx="8789988" cy="494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1341438"/>
            <a:ext cx="8229600" cy="574675"/>
          </a:xfrm>
        </p:spPr>
        <p:txBody>
          <a:bodyPr/>
          <a:lstStyle/>
          <a:p>
            <a:r>
              <a:rPr lang="de-AT" altLang="de-DE" sz="4000"/>
              <a:t>Atemtraining</a:t>
            </a:r>
          </a:p>
        </p:txBody>
      </p:sp>
      <p:pic>
        <p:nvPicPr>
          <p:cNvPr id="10244" name="Picture 4" descr="Atemtraini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5425" y="1916113"/>
            <a:ext cx="8759825" cy="4894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1412875"/>
            <a:ext cx="8229600" cy="576263"/>
          </a:xfrm>
        </p:spPr>
        <p:txBody>
          <a:bodyPr/>
          <a:lstStyle/>
          <a:p>
            <a:r>
              <a:rPr lang="de-AT" altLang="de-DE" sz="4000"/>
              <a:t>Handerwärmungstraining</a:t>
            </a:r>
          </a:p>
        </p:txBody>
      </p:sp>
      <p:pic>
        <p:nvPicPr>
          <p:cNvPr id="12296" name="Picture 8" descr="H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54175" y="2041525"/>
            <a:ext cx="5880100" cy="4122738"/>
          </a:xfr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2" descr="Muskelentspannung"/>
          <p:cNvGraphicFramePr>
            <a:graphicFrameLocks noGrp="1" noChangeAspect="1"/>
          </p:cNvGraphicFramePr>
          <p:nvPr>
            <p:ph sz="half" idx="2"/>
          </p:nvPr>
        </p:nvGraphicFramePr>
        <p:xfrm>
          <a:off x="407988" y="2174875"/>
          <a:ext cx="8256587" cy="4022725"/>
        </p:xfrm>
        <a:graphic>
          <a:graphicData uri="http://schemas.openxmlformats.org/presentationml/2006/ole">
            <mc:AlternateContent xmlns:mc="http://schemas.openxmlformats.org/markup-compatibility/2006">
              <mc:Choice xmlns:v="urn:schemas-microsoft-com:vml" Requires="v">
                <p:oleObj name="Bitmap" r:id="rId2" imgW="9326277" imgH="6657143" progId="Paint.Picture">
                  <p:embed/>
                </p:oleObj>
              </mc:Choice>
              <mc:Fallback>
                <p:oleObj name="Bitmap" r:id="rId2" imgW="9326277" imgH="6657143" progId="Paint.Picture">
                  <p:embed/>
                  <p:pic>
                    <p:nvPicPr>
                      <p:cNvPr id="0" name="Object 2" descr="Muskelentspann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2174875"/>
                        <a:ext cx="8256587" cy="402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1" name="Rectangle 3"/>
          <p:cNvSpPr>
            <a:spLocks noGrp="1" noChangeArrowheads="1"/>
          </p:cNvSpPr>
          <p:nvPr>
            <p:ph type="title"/>
          </p:nvPr>
        </p:nvSpPr>
        <p:spPr>
          <a:xfrm>
            <a:off x="468313" y="1412875"/>
            <a:ext cx="8229600" cy="576263"/>
          </a:xfrm>
        </p:spPr>
        <p:txBody>
          <a:bodyPr/>
          <a:lstStyle/>
          <a:p>
            <a:r>
              <a:rPr lang="de-AT" altLang="de-DE" sz="4000"/>
              <a:t>Muskelentspannung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1268413"/>
            <a:ext cx="8229600" cy="647700"/>
          </a:xfrm>
        </p:spPr>
        <p:txBody>
          <a:bodyPr/>
          <a:lstStyle/>
          <a:p>
            <a:r>
              <a:rPr lang="de-AT" altLang="de-DE" sz="4000"/>
              <a:t>Migräne: Vasokonstriktionstraining</a:t>
            </a:r>
          </a:p>
        </p:txBody>
      </p:sp>
      <p:pic>
        <p:nvPicPr>
          <p:cNvPr id="15368" name="Picture 8" descr="AnimA_034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89125" y="2057400"/>
            <a:ext cx="5257800" cy="3943350"/>
          </a:xfr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8313" y="1412875"/>
            <a:ext cx="8229600" cy="479720"/>
          </a:xfrm>
        </p:spPr>
        <p:txBody>
          <a:bodyPr/>
          <a:lstStyle/>
          <a:p>
            <a:r>
              <a:rPr lang="de-AT" dirty="0"/>
              <a:t>Rahmen</a:t>
            </a:r>
          </a:p>
        </p:txBody>
      </p:sp>
      <p:sp>
        <p:nvSpPr>
          <p:cNvPr id="5" name="Inhaltsplatzhalter 4"/>
          <p:cNvSpPr>
            <a:spLocks noGrp="1"/>
          </p:cNvSpPr>
          <p:nvPr>
            <p:ph idx="1"/>
          </p:nvPr>
        </p:nvSpPr>
        <p:spPr>
          <a:xfrm>
            <a:off x="446087" y="1892595"/>
            <a:ext cx="8229600" cy="4273503"/>
          </a:xfrm>
        </p:spPr>
        <p:txBody>
          <a:bodyPr>
            <a:normAutofit fontScale="92500" lnSpcReduction="20000"/>
          </a:bodyPr>
          <a:lstStyle/>
          <a:p>
            <a:r>
              <a:rPr lang="de-AT" sz="2800" dirty="0"/>
              <a:t>Anrede</a:t>
            </a:r>
          </a:p>
          <a:p>
            <a:r>
              <a:rPr lang="de-AT" sz="2800" dirty="0"/>
              <a:t>Zeitplan</a:t>
            </a:r>
          </a:p>
          <a:p>
            <a:pPr lvl="1"/>
            <a:r>
              <a:rPr lang="de-AT" sz="2400" dirty="0"/>
              <a:t>09.00 bis 09.30: Begrüßung, Vorstellen</a:t>
            </a:r>
          </a:p>
          <a:p>
            <a:pPr lvl="1"/>
            <a:r>
              <a:rPr lang="de-AT" sz="2400" dirty="0"/>
              <a:t>09.30 bis 10.30: Biofeedback Einführung</a:t>
            </a:r>
          </a:p>
          <a:p>
            <a:pPr lvl="1"/>
            <a:r>
              <a:rPr lang="de-AT" sz="2400" dirty="0"/>
              <a:t>11.00 bis 12.30: Diagnostik - Stresstest</a:t>
            </a:r>
          </a:p>
          <a:p>
            <a:pPr lvl="1"/>
            <a:r>
              <a:rPr lang="de-AT" sz="2400" dirty="0"/>
              <a:t>12.30 bis 13.30: Mittagspause</a:t>
            </a:r>
          </a:p>
          <a:p>
            <a:pPr lvl="1"/>
            <a:r>
              <a:rPr lang="de-AT" sz="2400" dirty="0"/>
              <a:t>13.30 bis 15.00: Kohärenztraining</a:t>
            </a:r>
          </a:p>
          <a:p>
            <a:pPr lvl="1"/>
            <a:r>
              <a:rPr lang="de-AT" sz="2400" dirty="0"/>
              <a:t>15.30 bis 16.30: Schmerzen – EMG Entspannung</a:t>
            </a:r>
          </a:p>
          <a:p>
            <a:pPr lvl="1"/>
            <a:r>
              <a:rPr lang="de-AT" sz="2400" dirty="0"/>
              <a:t>17.00 bis 18.00: Hypertonie - Handerwärmung</a:t>
            </a:r>
          </a:p>
          <a:p>
            <a:pPr lvl="1"/>
            <a:r>
              <a:rPr lang="de-AT" sz="2400" dirty="0"/>
              <a:t>18.00 bis 18.15: Bestätigung, Feedback</a:t>
            </a:r>
          </a:p>
          <a:p>
            <a:r>
              <a:rPr lang="de-AT" dirty="0"/>
              <a:t>Vorstellen</a:t>
            </a:r>
          </a:p>
          <a:p>
            <a:pPr lvl="1"/>
            <a:endParaRPr lang="de-AT" dirty="0"/>
          </a:p>
        </p:txBody>
      </p:sp>
    </p:spTree>
    <p:extLst>
      <p:ext uri="{BB962C8B-B14F-4D97-AF65-F5344CB8AC3E}">
        <p14:creationId xmlns:p14="http://schemas.microsoft.com/office/powerpoint/2010/main" val="219323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ohärenzBio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98612" y="1439530"/>
            <a:ext cx="5994400" cy="4872038"/>
          </a:xfrm>
          <a:prstGeom prst="rect">
            <a:avLst/>
          </a:prstGeom>
        </p:spPr>
      </p:pic>
    </p:spTree>
    <p:extLst>
      <p:ext uri="{BB962C8B-B14F-4D97-AF65-F5344CB8AC3E}">
        <p14:creationId xmlns:p14="http://schemas.microsoft.com/office/powerpoint/2010/main" val="3006506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de-AT" altLang="de-DE"/>
              <a:t>Vorteile</a:t>
            </a:r>
          </a:p>
        </p:txBody>
      </p:sp>
      <p:sp>
        <p:nvSpPr>
          <p:cNvPr id="43011" name="Rectangle 3"/>
          <p:cNvSpPr>
            <a:spLocks noGrp="1" noChangeArrowheads="1"/>
          </p:cNvSpPr>
          <p:nvPr>
            <p:ph type="body" idx="1"/>
          </p:nvPr>
        </p:nvSpPr>
        <p:spPr/>
        <p:txBody>
          <a:bodyPr/>
          <a:lstStyle/>
          <a:p>
            <a:r>
              <a:rPr lang="de-AT" altLang="de-DE"/>
              <a:t>Wissenschaftlich fundiert</a:t>
            </a:r>
          </a:p>
          <a:p>
            <a:r>
              <a:rPr lang="de-AT" altLang="de-DE"/>
              <a:t>Keinerlei Nebenwirkungen</a:t>
            </a:r>
          </a:p>
          <a:p>
            <a:r>
              <a:rPr lang="de-AT" altLang="de-DE"/>
              <a:t>Kann jeder lernen</a:t>
            </a:r>
          </a:p>
          <a:p>
            <a:r>
              <a:rPr lang="de-AT" altLang="de-DE"/>
              <a:t>Unabhängigkeit von Gerät und Therapeuten</a:t>
            </a:r>
          </a:p>
          <a:p>
            <a:r>
              <a:rPr lang="de-AT" altLang="de-DE"/>
              <a:t>Erlerntes kann im Alltag angewandt werden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Text Box 5"/>
          <p:cNvSpPr txBox="1">
            <a:spLocks noChangeArrowheads="1"/>
          </p:cNvSpPr>
          <p:nvPr/>
        </p:nvSpPr>
        <p:spPr bwMode="auto">
          <a:xfrm>
            <a:off x="4356100" y="1916113"/>
            <a:ext cx="4527550" cy="823912"/>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AT" altLang="de-DE" sz="4800" dirty="0">
                <a:solidFill>
                  <a:srgbClr val="97CB4F"/>
                </a:solidFill>
                <a:latin typeface="Franklin Gothic Medium" panose="020B0603020102020204" pitchFamily="34" charset="0"/>
              </a:rPr>
              <a:t>BIO = Das Leben</a:t>
            </a:r>
          </a:p>
        </p:txBody>
      </p:sp>
      <p:sp>
        <p:nvSpPr>
          <p:cNvPr id="69638" name="Text Box 6"/>
          <p:cNvSpPr txBox="1">
            <a:spLocks noChangeArrowheads="1"/>
          </p:cNvSpPr>
          <p:nvPr/>
        </p:nvSpPr>
        <p:spPr bwMode="auto">
          <a:xfrm>
            <a:off x="3851275" y="2742013"/>
            <a:ext cx="4051300" cy="823913"/>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AT" altLang="de-DE" sz="4800" dirty="0">
                <a:solidFill>
                  <a:srgbClr val="006F45"/>
                </a:solidFill>
                <a:latin typeface="Franklin Gothic Medium" panose="020B0603020102020204" pitchFamily="34" charset="0"/>
              </a:rPr>
              <a:t>FEED = meldet</a:t>
            </a:r>
          </a:p>
        </p:txBody>
      </p:sp>
      <p:sp>
        <p:nvSpPr>
          <p:cNvPr id="69639" name="Text Box 7"/>
          <p:cNvSpPr txBox="1">
            <a:spLocks noChangeArrowheads="1"/>
          </p:cNvSpPr>
          <p:nvPr/>
        </p:nvSpPr>
        <p:spPr bwMode="auto">
          <a:xfrm>
            <a:off x="3382963" y="3671247"/>
            <a:ext cx="5761037" cy="823913"/>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AT" altLang="de-DE" sz="4800" dirty="0">
                <a:solidFill>
                  <a:srgbClr val="FFCC00"/>
                </a:solidFill>
                <a:latin typeface="Franklin Gothic Medium" panose="020B0603020102020204" pitchFamily="34" charset="0"/>
              </a:rPr>
              <a:t>BACK = sich zurück !!</a:t>
            </a:r>
          </a:p>
        </p:txBody>
      </p:sp>
      <p:sp>
        <p:nvSpPr>
          <p:cNvPr id="69640" name="Text Box 8"/>
          <p:cNvSpPr txBox="1">
            <a:spLocks noChangeArrowheads="1"/>
          </p:cNvSpPr>
          <p:nvPr/>
        </p:nvSpPr>
        <p:spPr bwMode="auto">
          <a:xfrm>
            <a:off x="1903228" y="5172677"/>
            <a:ext cx="5616575" cy="1006475"/>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AT" altLang="de-DE" sz="6000" dirty="0">
                <a:solidFill>
                  <a:srgbClr val="FFCC00"/>
                </a:solidFill>
                <a:latin typeface="Franklin Gothic Medium" panose="020B0603020102020204" pitchFamily="34" charset="0"/>
              </a:rPr>
              <a:t>V</a:t>
            </a:r>
            <a:r>
              <a:rPr lang="de-AT" altLang="de-DE" sz="6000" dirty="0">
                <a:solidFill>
                  <a:srgbClr val="97CB4F"/>
                </a:solidFill>
                <a:latin typeface="Franklin Gothic Medium" panose="020B0603020102020204" pitchFamily="34" charset="0"/>
              </a:rPr>
              <a:t>ielen</a:t>
            </a:r>
            <a:r>
              <a:rPr lang="de-AT" altLang="de-DE" sz="6000" dirty="0">
                <a:solidFill>
                  <a:srgbClr val="FFCC00"/>
                </a:solidFill>
                <a:latin typeface="Franklin Gothic Medium" panose="020B0603020102020204" pitchFamily="34" charset="0"/>
              </a:rPr>
              <a:t> D</a:t>
            </a:r>
            <a:r>
              <a:rPr lang="de-AT" altLang="de-DE" sz="6000" dirty="0">
                <a:solidFill>
                  <a:srgbClr val="087047"/>
                </a:solidFill>
                <a:latin typeface="Franklin Gothic Medium" panose="020B0603020102020204" pitchFamily="34" charset="0"/>
              </a:rPr>
              <a:t>ank</a:t>
            </a:r>
            <a:r>
              <a:rPr lang="de-AT" altLang="de-DE" sz="6000" dirty="0">
                <a:solidFill>
                  <a:srgbClr val="FFCC00"/>
                </a:solidFill>
                <a:latin typeface="Franklin Gothic Medium" panose="020B0603020102020204" pitchFamily="34" charset="0"/>
              </a:rPr>
              <a:t> !!</a:t>
            </a:r>
          </a:p>
        </p:txBody>
      </p:sp>
      <p:sp>
        <p:nvSpPr>
          <p:cNvPr id="2" name="Rechteck 1"/>
          <p:cNvSpPr/>
          <p:nvPr/>
        </p:nvSpPr>
        <p:spPr>
          <a:xfrm>
            <a:off x="95693" y="308344"/>
            <a:ext cx="1807535" cy="101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19" y="-81960"/>
            <a:ext cx="4655370" cy="2572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639"/>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9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8" grpId="0"/>
      <p:bldP spid="69639" grpId="0"/>
      <p:bldP spid="696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Teil2: Diagnostik - Stresstest</a:t>
            </a:r>
          </a:p>
        </p:txBody>
      </p:sp>
      <p:sp>
        <p:nvSpPr>
          <p:cNvPr id="3" name="Inhaltsplatzhalter 2"/>
          <p:cNvSpPr>
            <a:spLocks noGrp="1"/>
          </p:cNvSpPr>
          <p:nvPr>
            <p:ph idx="1"/>
          </p:nvPr>
        </p:nvSpPr>
        <p:spPr/>
        <p:txBody>
          <a:bodyPr/>
          <a:lstStyle/>
          <a:p>
            <a:r>
              <a:rPr lang="de-AT" dirty="0"/>
              <a:t>Funktionalität des vegetativen NS</a:t>
            </a:r>
          </a:p>
          <a:p>
            <a:r>
              <a:rPr lang="de-AT" dirty="0"/>
              <a:t>Wie arbeiten Sympathikus und </a:t>
            </a:r>
            <a:br>
              <a:rPr lang="de-AT"/>
            </a:br>
            <a:r>
              <a:rPr lang="de-AT"/>
              <a:t>Parasympathikus </a:t>
            </a:r>
            <a:r>
              <a:rPr lang="de-AT" dirty="0"/>
              <a:t>zusammen</a:t>
            </a:r>
          </a:p>
          <a:p>
            <a:r>
              <a:rPr lang="de-AT" dirty="0"/>
              <a:t>Stressphasen wechseln sich mit Entspannungsphasen ab</a:t>
            </a:r>
          </a:p>
        </p:txBody>
      </p:sp>
    </p:spTree>
    <p:extLst>
      <p:ext uri="{BB962C8B-B14F-4D97-AF65-F5344CB8AC3E}">
        <p14:creationId xmlns:p14="http://schemas.microsoft.com/office/powerpoint/2010/main" val="1286385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Stresstest - Ergebnisse</a:t>
            </a:r>
          </a:p>
        </p:txBody>
      </p:sp>
      <p:sp>
        <p:nvSpPr>
          <p:cNvPr id="3" name="Inhaltsplatzhalter 2"/>
          <p:cNvSpPr>
            <a:spLocks noGrp="1"/>
          </p:cNvSpPr>
          <p:nvPr>
            <p:ph idx="1"/>
          </p:nvPr>
        </p:nvSpPr>
        <p:spPr/>
        <p:txBody>
          <a:bodyPr/>
          <a:lstStyle/>
          <a:p>
            <a:r>
              <a:rPr lang="de-AT" dirty="0"/>
              <a:t>Klares Profil mit deutlichen Unterschieden zwischen Entspannung und Stress</a:t>
            </a:r>
          </a:p>
          <a:p>
            <a:r>
              <a:rPr lang="de-AT" dirty="0"/>
              <a:t>Wie sieht die Stressreaktion aus – welche Kennwerte reagieren wie stark</a:t>
            </a:r>
          </a:p>
          <a:p>
            <a:r>
              <a:rPr lang="de-AT" dirty="0"/>
              <a:t>Stressanteile in den Entspannungsphasen</a:t>
            </a:r>
          </a:p>
          <a:p>
            <a:r>
              <a:rPr lang="de-AT" dirty="0"/>
              <a:t>Unterschiede der Entspannungsphasen</a:t>
            </a:r>
          </a:p>
        </p:txBody>
      </p:sp>
    </p:spTree>
    <p:extLst>
      <p:ext uri="{BB962C8B-B14F-4D97-AF65-F5344CB8AC3E}">
        <p14:creationId xmlns:p14="http://schemas.microsoft.com/office/powerpoint/2010/main" val="236656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Kennwerte</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367761726"/>
              </p:ext>
            </p:extLst>
          </p:nvPr>
        </p:nvGraphicFramePr>
        <p:xfrm>
          <a:off x="1638745" y="2539238"/>
          <a:ext cx="5664263" cy="2595880"/>
        </p:xfrm>
        <a:graphic>
          <a:graphicData uri="http://schemas.openxmlformats.org/drawingml/2006/table">
            <a:tbl>
              <a:tblPr firstRow="1" bandRow="1">
                <a:tableStyleId>{5C22544A-7EE6-4342-B048-85BDC9FD1C3A}</a:tableStyleId>
              </a:tblPr>
              <a:tblGrid>
                <a:gridCol w="2530919">
                  <a:extLst>
                    <a:ext uri="{9D8B030D-6E8A-4147-A177-3AD203B41FA5}">
                      <a16:colId xmlns:a16="http://schemas.microsoft.com/office/drawing/2014/main" val="1570656592"/>
                    </a:ext>
                  </a:extLst>
                </a:gridCol>
                <a:gridCol w="1389888">
                  <a:extLst>
                    <a:ext uri="{9D8B030D-6E8A-4147-A177-3AD203B41FA5}">
                      <a16:colId xmlns:a16="http://schemas.microsoft.com/office/drawing/2014/main" val="1400800447"/>
                    </a:ext>
                  </a:extLst>
                </a:gridCol>
                <a:gridCol w="1743456">
                  <a:extLst>
                    <a:ext uri="{9D8B030D-6E8A-4147-A177-3AD203B41FA5}">
                      <a16:colId xmlns:a16="http://schemas.microsoft.com/office/drawing/2014/main" val="870617841"/>
                    </a:ext>
                  </a:extLst>
                </a:gridCol>
              </a:tblGrid>
              <a:tr h="370840">
                <a:tc>
                  <a:txBody>
                    <a:bodyPr/>
                    <a:lstStyle/>
                    <a:p>
                      <a:r>
                        <a:rPr lang="de-AT" dirty="0"/>
                        <a:t>Kennwert</a:t>
                      </a:r>
                    </a:p>
                  </a:txBody>
                  <a:tcPr/>
                </a:tc>
                <a:tc>
                  <a:txBody>
                    <a:bodyPr/>
                    <a:lstStyle/>
                    <a:p>
                      <a:r>
                        <a:rPr lang="de-AT" dirty="0"/>
                        <a:t>Stress</a:t>
                      </a:r>
                    </a:p>
                  </a:txBody>
                  <a:tcPr/>
                </a:tc>
                <a:tc>
                  <a:txBody>
                    <a:bodyPr/>
                    <a:lstStyle/>
                    <a:p>
                      <a:r>
                        <a:rPr lang="de-AT" dirty="0"/>
                        <a:t>Entspannung</a:t>
                      </a:r>
                    </a:p>
                  </a:txBody>
                  <a:tcPr/>
                </a:tc>
                <a:extLst>
                  <a:ext uri="{0D108BD9-81ED-4DB2-BD59-A6C34878D82A}">
                    <a16:rowId xmlns:a16="http://schemas.microsoft.com/office/drawing/2014/main" val="73667135"/>
                  </a:ext>
                </a:extLst>
              </a:tr>
              <a:tr h="370840">
                <a:tc>
                  <a:txBody>
                    <a:bodyPr/>
                    <a:lstStyle/>
                    <a:p>
                      <a:r>
                        <a:rPr lang="de-AT" dirty="0"/>
                        <a:t>Hautleitwert (SCL)</a:t>
                      </a:r>
                    </a:p>
                  </a:txBody>
                  <a:tcPr/>
                </a:tc>
                <a:tc>
                  <a:txBody>
                    <a:bodyPr/>
                    <a:lstStyle/>
                    <a:p>
                      <a:pPr algn="ctr"/>
                      <a:r>
                        <a:rPr lang="de-AT" dirty="0"/>
                        <a:t>+</a:t>
                      </a:r>
                    </a:p>
                  </a:txBody>
                  <a:tcPr/>
                </a:tc>
                <a:tc>
                  <a:txBody>
                    <a:bodyPr/>
                    <a:lstStyle/>
                    <a:p>
                      <a:pPr algn="ctr"/>
                      <a:r>
                        <a:rPr lang="de-AT" dirty="0"/>
                        <a:t>-</a:t>
                      </a:r>
                    </a:p>
                  </a:txBody>
                  <a:tcPr/>
                </a:tc>
                <a:extLst>
                  <a:ext uri="{0D108BD9-81ED-4DB2-BD59-A6C34878D82A}">
                    <a16:rowId xmlns:a16="http://schemas.microsoft.com/office/drawing/2014/main" val="664344621"/>
                  </a:ext>
                </a:extLst>
              </a:tr>
              <a:tr h="370840">
                <a:tc>
                  <a:txBody>
                    <a:bodyPr/>
                    <a:lstStyle/>
                    <a:p>
                      <a:r>
                        <a:rPr lang="de-AT" dirty="0"/>
                        <a:t>Temperatur</a:t>
                      </a:r>
                    </a:p>
                  </a:txBody>
                  <a:tcPr/>
                </a:tc>
                <a:tc>
                  <a:txBody>
                    <a:bodyPr/>
                    <a:lstStyle/>
                    <a:p>
                      <a:pPr algn="ctr"/>
                      <a:r>
                        <a:rPr lang="de-AT" dirty="0"/>
                        <a:t>-</a:t>
                      </a:r>
                    </a:p>
                  </a:txBody>
                  <a:tcPr/>
                </a:tc>
                <a:tc>
                  <a:txBody>
                    <a:bodyPr/>
                    <a:lstStyle/>
                    <a:p>
                      <a:pPr algn="ctr"/>
                      <a:r>
                        <a:rPr lang="de-AT" dirty="0"/>
                        <a:t>+</a:t>
                      </a:r>
                    </a:p>
                  </a:txBody>
                  <a:tcPr/>
                </a:tc>
                <a:extLst>
                  <a:ext uri="{0D108BD9-81ED-4DB2-BD59-A6C34878D82A}">
                    <a16:rowId xmlns:a16="http://schemas.microsoft.com/office/drawing/2014/main" val="813529036"/>
                  </a:ext>
                </a:extLst>
              </a:tr>
              <a:tr h="370840">
                <a:tc>
                  <a:txBody>
                    <a:bodyPr/>
                    <a:lstStyle/>
                    <a:p>
                      <a:r>
                        <a:rPr lang="de-AT" dirty="0"/>
                        <a:t>Pulsfrequenz</a:t>
                      </a:r>
                    </a:p>
                  </a:txBody>
                  <a:tcPr/>
                </a:tc>
                <a:tc>
                  <a:txBody>
                    <a:bodyPr/>
                    <a:lstStyle/>
                    <a:p>
                      <a:pPr algn="ctr"/>
                      <a:r>
                        <a:rPr lang="de-AT" dirty="0"/>
                        <a:t>+</a:t>
                      </a:r>
                    </a:p>
                  </a:txBody>
                  <a:tcPr/>
                </a:tc>
                <a:tc>
                  <a:txBody>
                    <a:bodyPr/>
                    <a:lstStyle/>
                    <a:p>
                      <a:pPr algn="ctr"/>
                      <a:r>
                        <a:rPr lang="de-AT" dirty="0"/>
                        <a:t>-</a:t>
                      </a:r>
                    </a:p>
                  </a:txBody>
                  <a:tcPr/>
                </a:tc>
                <a:extLst>
                  <a:ext uri="{0D108BD9-81ED-4DB2-BD59-A6C34878D82A}">
                    <a16:rowId xmlns:a16="http://schemas.microsoft.com/office/drawing/2014/main" val="1797450189"/>
                  </a:ext>
                </a:extLst>
              </a:tr>
              <a:tr h="370840">
                <a:tc>
                  <a:txBody>
                    <a:bodyPr/>
                    <a:lstStyle/>
                    <a:p>
                      <a:r>
                        <a:rPr lang="de-AT" dirty="0"/>
                        <a:t>Pulsamplitude</a:t>
                      </a:r>
                    </a:p>
                  </a:txBody>
                  <a:tcPr/>
                </a:tc>
                <a:tc>
                  <a:txBody>
                    <a:bodyPr/>
                    <a:lstStyle/>
                    <a:p>
                      <a:pPr algn="ctr"/>
                      <a:r>
                        <a:rPr lang="de-AT" dirty="0"/>
                        <a:t>-</a:t>
                      </a:r>
                    </a:p>
                  </a:txBody>
                  <a:tcPr/>
                </a:tc>
                <a:tc>
                  <a:txBody>
                    <a:bodyPr/>
                    <a:lstStyle/>
                    <a:p>
                      <a:pPr algn="ctr"/>
                      <a:r>
                        <a:rPr lang="de-AT" dirty="0"/>
                        <a:t>+</a:t>
                      </a:r>
                    </a:p>
                  </a:txBody>
                  <a:tcPr/>
                </a:tc>
                <a:extLst>
                  <a:ext uri="{0D108BD9-81ED-4DB2-BD59-A6C34878D82A}">
                    <a16:rowId xmlns:a16="http://schemas.microsoft.com/office/drawing/2014/main" val="1971952074"/>
                  </a:ext>
                </a:extLst>
              </a:tr>
              <a:tr h="370840">
                <a:tc>
                  <a:txBody>
                    <a:bodyPr/>
                    <a:lstStyle/>
                    <a:p>
                      <a:r>
                        <a:rPr lang="de-AT" dirty="0"/>
                        <a:t>Atemfrequenz</a:t>
                      </a:r>
                    </a:p>
                  </a:txBody>
                  <a:tcPr/>
                </a:tc>
                <a:tc>
                  <a:txBody>
                    <a:bodyPr/>
                    <a:lstStyle/>
                    <a:p>
                      <a:pPr algn="ctr"/>
                      <a:r>
                        <a:rPr lang="de-AT" dirty="0"/>
                        <a:t>+</a:t>
                      </a:r>
                    </a:p>
                  </a:txBody>
                  <a:tcPr/>
                </a:tc>
                <a:tc>
                  <a:txBody>
                    <a:bodyPr/>
                    <a:lstStyle/>
                    <a:p>
                      <a:pPr algn="ctr"/>
                      <a:r>
                        <a:rPr lang="de-AT" dirty="0"/>
                        <a:t>-</a:t>
                      </a:r>
                    </a:p>
                  </a:txBody>
                  <a:tcPr/>
                </a:tc>
                <a:extLst>
                  <a:ext uri="{0D108BD9-81ED-4DB2-BD59-A6C34878D82A}">
                    <a16:rowId xmlns:a16="http://schemas.microsoft.com/office/drawing/2014/main" val="2692467365"/>
                  </a:ext>
                </a:extLst>
              </a:tr>
              <a:tr h="370840">
                <a:tc>
                  <a:txBody>
                    <a:bodyPr/>
                    <a:lstStyle/>
                    <a:p>
                      <a:r>
                        <a:rPr lang="de-AT" dirty="0"/>
                        <a:t>Atemamplitude</a:t>
                      </a:r>
                    </a:p>
                  </a:txBody>
                  <a:tcPr/>
                </a:tc>
                <a:tc>
                  <a:txBody>
                    <a:bodyPr/>
                    <a:lstStyle/>
                    <a:p>
                      <a:pPr algn="ctr"/>
                      <a:r>
                        <a:rPr lang="de-AT" dirty="0"/>
                        <a:t>-</a:t>
                      </a:r>
                    </a:p>
                  </a:txBody>
                  <a:tcPr/>
                </a:tc>
                <a:tc>
                  <a:txBody>
                    <a:bodyPr/>
                    <a:lstStyle/>
                    <a:p>
                      <a:pPr algn="ctr"/>
                      <a:r>
                        <a:rPr lang="de-AT" dirty="0"/>
                        <a:t>+</a:t>
                      </a:r>
                    </a:p>
                  </a:txBody>
                  <a:tcPr/>
                </a:tc>
                <a:extLst>
                  <a:ext uri="{0D108BD9-81ED-4DB2-BD59-A6C34878D82A}">
                    <a16:rowId xmlns:a16="http://schemas.microsoft.com/office/drawing/2014/main" val="651107635"/>
                  </a:ext>
                </a:extLst>
              </a:tr>
            </a:tbl>
          </a:graphicData>
        </a:graphic>
      </p:graphicFrame>
    </p:spTree>
    <p:extLst>
      <p:ext uri="{BB962C8B-B14F-4D97-AF65-F5344CB8AC3E}">
        <p14:creationId xmlns:p14="http://schemas.microsoft.com/office/powerpoint/2010/main" val="1108814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Kennwert Hautleitfähigkeit (SCL)</a:t>
            </a:r>
          </a:p>
        </p:txBody>
      </p:sp>
      <p:sp>
        <p:nvSpPr>
          <p:cNvPr id="4" name="Inhaltsplatzhalter 3"/>
          <p:cNvSpPr>
            <a:spLocks noGrp="1"/>
          </p:cNvSpPr>
          <p:nvPr>
            <p:ph idx="1"/>
          </p:nvPr>
        </p:nvSpPr>
        <p:spPr/>
        <p:txBody>
          <a:bodyPr/>
          <a:lstStyle/>
          <a:p>
            <a:r>
              <a:rPr lang="de-AT" dirty="0"/>
              <a:t>(SCL = Skin </a:t>
            </a:r>
            <a:r>
              <a:rPr lang="de-AT" dirty="0" err="1"/>
              <a:t>Conductance</a:t>
            </a:r>
            <a:r>
              <a:rPr lang="de-AT" dirty="0"/>
              <a:t> Level)</a:t>
            </a:r>
          </a:p>
          <a:p>
            <a:r>
              <a:rPr lang="de-AT" dirty="0"/>
              <a:t>physikalische Einheit: </a:t>
            </a:r>
            <a:r>
              <a:rPr lang="de-AT" dirty="0" err="1"/>
              <a:t>mikroSiemens</a:t>
            </a:r>
            <a:r>
              <a:rPr lang="de-AT" dirty="0"/>
              <a:t> (µS)</a:t>
            </a:r>
          </a:p>
          <a:p>
            <a:r>
              <a:rPr lang="de-AT" dirty="0"/>
              <a:t>0.256 – 14 µS – meist unter 2</a:t>
            </a:r>
          </a:p>
          <a:p>
            <a:r>
              <a:rPr lang="de-AT" dirty="0"/>
              <a:t>Tonischer </a:t>
            </a:r>
            <a:r>
              <a:rPr lang="de-AT" dirty="0" err="1"/>
              <a:t>vs</a:t>
            </a:r>
            <a:r>
              <a:rPr lang="de-AT" dirty="0"/>
              <a:t> </a:t>
            </a:r>
            <a:r>
              <a:rPr lang="de-AT" dirty="0" err="1"/>
              <a:t>phasischer</a:t>
            </a:r>
            <a:r>
              <a:rPr lang="de-AT" dirty="0"/>
              <a:t> Anteil 	(Spontanfluktuationen)</a:t>
            </a:r>
          </a:p>
        </p:txBody>
      </p:sp>
    </p:spTree>
    <p:extLst>
      <p:ext uri="{BB962C8B-B14F-4D97-AF65-F5344CB8AC3E}">
        <p14:creationId xmlns:p14="http://schemas.microsoft.com/office/powerpoint/2010/main" val="44576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Kennwert Temperatur</a:t>
            </a:r>
          </a:p>
        </p:txBody>
      </p:sp>
      <p:sp>
        <p:nvSpPr>
          <p:cNvPr id="4" name="Inhaltsplatzhalter 3"/>
          <p:cNvSpPr>
            <a:spLocks noGrp="1"/>
          </p:cNvSpPr>
          <p:nvPr>
            <p:ph idx="1"/>
          </p:nvPr>
        </p:nvSpPr>
        <p:spPr/>
        <p:txBody>
          <a:bodyPr/>
          <a:lstStyle/>
          <a:p>
            <a:r>
              <a:rPr lang="de-AT" dirty="0"/>
              <a:t>Maß für periphere Durchblutung</a:t>
            </a:r>
          </a:p>
          <a:p>
            <a:r>
              <a:rPr lang="de-AT" dirty="0"/>
              <a:t>physikalische Einheit: °C</a:t>
            </a:r>
          </a:p>
          <a:p>
            <a:r>
              <a:rPr lang="de-AT" dirty="0"/>
              <a:t>24 – 32 °C</a:t>
            </a:r>
          </a:p>
          <a:p>
            <a:r>
              <a:rPr lang="de-AT" dirty="0"/>
              <a:t>Eher träge: Veränderung nach ca. 15 sec.</a:t>
            </a:r>
          </a:p>
          <a:p>
            <a:r>
              <a:rPr lang="de-AT" dirty="0"/>
              <a:t>Immer gemeinsam mit Pulsamplitude interpretieren</a:t>
            </a:r>
          </a:p>
        </p:txBody>
      </p:sp>
    </p:spTree>
    <p:extLst>
      <p:ext uri="{BB962C8B-B14F-4D97-AF65-F5344CB8AC3E}">
        <p14:creationId xmlns:p14="http://schemas.microsoft.com/office/powerpoint/2010/main" val="3072223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534363" y="1957383"/>
            <a:ext cx="5990387" cy="2622866"/>
          </a:xfrm>
          <a:prstGeom prst="rect">
            <a:avLst/>
          </a:prstGeom>
        </p:spPr>
      </p:pic>
      <p:sp>
        <p:nvSpPr>
          <p:cNvPr id="53250" name="Fußzeilenplatzhalter 2"/>
          <p:cNvSpPr>
            <a:spLocks noGrp="1"/>
          </p:cNvSpPr>
          <p:nvPr>
            <p:ph type="ftr" sz="quarter" idx="10"/>
          </p:nvPr>
        </p:nvSpPr>
        <p:spPr>
          <a:xfrm>
            <a:off x="1913222" y="6014064"/>
            <a:ext cx="5431855" cy="476250"/>
          </a:xfrm>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r>
              <a:rPr lang="de-DE" altLang="de-DE" dirty="0">
                <a:solidFill>
                  <a:srgbClr val="000000"/>
                </a:solidFill>
              </a:rPr>
              <a:t>© Europäische Biofeedback Akademie, 2015</a:t>
            </a:r>
          </a:p>
        </p:txBody>
      </p:sp>
      <p:sp>
        <p:nvSpPr>
          <p:cNvPr id="53252" name="Text Box 1"/>
          <p:cNvSpPr txBox="1">
            <a:spLocks noChangeArrowheads="1"/>
          </p:cNvSpPr>
          <p:nvPr/>
        </p:nvSpPr>
        <p:spPr bwMode="auto">
          <a:xfrm>
            <a:off x="7508875" y="180975"/>
            <a:ext cx="1519238"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lnSpc>
                <a:spcPct val="95000"/>
              </a:lnSpc>
              <a:buSzPct val="100000"/>
            </a:pPr>
            <a:r>
              <a:rPr lang="en-US" altLang="de-DE" sz="1000" b="1">
                <a:solidFill>
                  <a:srgbClr val="FFFFFF"/>
                </a:solidFill>
              </a:rPr>
              <a:t>Insight Instruments Fortbildungsakademie</a:t>
            </a:r>
          </a:p>
        </p:txBody>
      </p:sp>
      <p:sp>
        <p:nvSpPr>
          <p:cNvPr id="55298" name="Rectangle 2"/>
          <p:cNvSpPr>
            <a:spLocks noGrp="1" noChangeArrowheads="1"/>
          </p:cNvSpPr>
          <p:nvPr>
            <p:ph type="title" idx="4294967295"/>
          </p:nvPr>
        </p:nvSpPr>
        <p:spPr>
          <a:xfrm>
            <a:off x="-76200" y="226046"/>
            <a:ext cx="7696200" cy="819150"/>
          </a:xfrm>
        </p:spPr>
        <p:txBody>
          <a:bodyPr lIns="0" tIns="0" rIns="0" bIns="0" anchor="b" anchorCtr="1"/>
          <a:lstStyle/>
          <a:p>
            <a:pPr eaLnBrk="1" hangingPunct="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de-DE" b="1" dirty="0" err="1">
                <a:solidFill>
                  <a:srgbClr val="800000"/>
                </a:solidFill>
              </a:rPr>
              <a:t>Kennwerte</a:t>
            </a:r>
            <a:r>
              <a:rPr lang="en-US" altLang="de-DE" b="1" dirty="0">
                <a:solidFill>
                  <a:srgbClr val="800000"/>
                </a:solidFill>
              </a:rPr>
              <a:t> </a:t>
            </a:r>
            <a:r>
              <a:rPr lang="en-US" altLang="de-DE" b="1" dirty="0" err="1">
                <a:solidFill>
                  <a:srgbClr val="800000"/>
                </a:solidFill>
              </a:rPr>
              <a:t>Puls</a:t>
            </a:r>
            <a:endParaRPr lang="en-US" altLang="de-DE" b="1" dirty="0">
              <a:solidFill>
                <a:srgbClr val="800000"/>
              </a:solidFill>
            </a:endParaRPr>
          </a:p>
        </p:txBody>
      </p:sp>
      <p:pic>
        <p:nvPicPr>
          <p:cNvPr id="532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755" y="2253261"/>
            <a:ext cx="19050"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510" y="2261516"/>
            <a:ext cx="20638"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uppieren 1"/>
          <p:cNvGrpSpPr/>
          <p:nvPr/>
        </p:nvGrpSpPr>
        <p:grpSpPr>
          <a:xfrm>
            <a:off x="4571996" y="5170315"/>
            <a:ext cx="4202740" cy="830262"/>
            <a:chOff x="3777624" y="5259388"/>
            <a:chExt cx="4202740" cy="830262"/>
          </a:xfrm>
        </p:grpSpPr>
        <p:pic>
          <p:nvPicPr>
            <p:cNvPr id="5325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624" y="5259388"/>
              <a:ext cx="3909459" cy="83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60" name="Text Box 9"/>
            <p:cNvSpPr txBox="1">
              <a:spLocks noChangeArrowheads="1"/>
            </p:cNvSpPr>
            <p:nvPr/>
          </p:nvSpPr>
          <p:spPr bwMode="auto">
            <a:xfrm>
              <a:off x="3851276" y="5372100"/>
              <a:ext cx="4129088"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lnSpc>
                  <a:spcPct val="95000"/>
                </a:lnSpc>
                <a:buSzPct val="100000"/>
              </a:pPr>
              <a:r>
                <a:rPr lang="en-US" altLang="de-DE" sz="2400" dirty="0" err="1">
                  <a:solidFill>
                    <a:srgbClr val="FFFFFF"/>
                  </a:solidFill>
                </a:rPr>
                <a:t>Pulsfrequenz</a:t>
              </a:r>
              <a:r>
                <a:rPr lang="en-US" altLang="de-DE" sz="2400" dirty="0">
                  <a:solidFill>
                    <a:srgbClr val="FFFFFF"/>
                  </a:solidFill>
                </a:rPr>
                <a:t> =</a:t>
              </a:r>
              <a:br>
                <a:rPr lang="en-US" altLang="de-DE" sz="2400" dirty="0">
                  <a:solidFill>
                    <a:srgbClr val="FFFFFF"/>
                  </a:solidFill>
                </a:rPr>
              </a:br>
              <a:r>
                <a:rPr lang="en-US" altLang="de-DE" sz="2400" dirty="0">
                  <a:solidFill>
                    <a:srgbClr val="FFFFFF"/>
                  </a:solidFill>
                </a:rPr>
                <a:t>1/</a:t>
              </a:r>
              <a:r>
                <a:rPr lang="en-US" altLang="de-DE" sz="2400" dirty="0" err="1">
                  <a:solidFill>
                    <a:srgbClr val="FFFFFF"/>
                  </a:solidFill>
                </a:rPr>
                <a:t>Abstand</a:t>
              </a:r>
              <a:r>
                <a:rPr lang="en-US" altLang="de-DE" sz="2400" dirty="0">
                  <a:solidFill>
                    <a:srgbClr val="FFFFFF"/>
                  </a:solidFill>
                </a:rPr>
                <a:t> </a:t>
              </a:r>
              <a:r>
                <a:rPr lang="en-US" altLang="de-DE" sz="2400" dirty="0" err="1">
                  <a:solidFill>
                    <a:srgbClr val="FFFFFF"/>
                  </a:solidFill>
                </a:rPr>
                <a:t>zweier</a:t>
              </a:r>
              <a:r>
                <a:rPr lang="en-US" altLang="de-DE" sz="2400" dirty="0">
                  <a:solidFill>
                    <a:srgbClr val="FFFFFF"/>
                  </a:solidFill>
                </a:rPr>
                <a:t> R-</a:t>
              </a:r>
              <a:r>
                <a:rPr lang="en-US" altLang="de-DE" sz="2400" dirty="0" err="1">
                  <a:solidFill>
                    <a:srgbClr val="FFFFFF"/>
                  </a:solidFill>
                </a:rPr>
                <a:t>Zacken</a:t>
              </a:r>
              <a:endParaRPr lang="en-US" altLang="de-DE" sz="2400" dirty="0">
                <a:solidFill>
                  <a:srgbClr val="FFFFFF"/>
                </a:solidFill>
              </a:endParaRPr>
            </a:p>
          </p:txBody>
        </p:sp>
      </p:grpSp>
      <p:pic>
        <p:nvPicPr>
          <p:cNvPr id="5326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3425" y="4876800"/>
            <a:ext cx="114300" cy="468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62"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522413"/>
            <a:ext cx="5695950" cy="469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63" name="Text Box 14"/>
          <p:cNvSpPr txBox="1">
            <a:spLocks noChangeArrowheads="1"/>
          </p:cNvSpPr>
          <p:nvPr/>
        </p:nvSpPr>
        <p:spPr bwMode="auto">
          <a:xfrm>
            <a:off x="1874838" y="1577975"/>
            <a:ext cx="5608637"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lnSpc>
                <a:spcPct val="95000"/>
              </a:lnSpc>
              <a:buSzPct val="100000"/>
            </a:pPr>
            <a:r>
              <a:rPr lang="en-US" altLang="de-DE" sz="2400" dirty="0" err="1">
                <a:solidFill>
                  <a:srgbClr val="FFFFFF"/>
                </a:solidFill>
              </a:rPr>
              <a:t>Pulskurve</a:t>
            </a:r>
            <a:r>
              <a:rPr lang="en-US" altLang="de-DE" sz="2400" dirty="0">
                <a:solidFill>
                  <a:srgbClr val="FFFFFF"/>
                </a:solidFill>
              </a:rPr>
              <a:t> = </a:t>
            </a:r>
            <a:r>
              <a:rPr lang="en-US" altLang="de-DE" sz="2400" dirty="0" err="1">
                <a:solidFill>
                  <a:srgbClr val="FFFFFF"/>
                </a:solidFill>
              </a:rPr>
              <a:t>Pulswelle</a:t>
            </a:r>
            <a:r>
              <a:rPr lang="en-US" altLang="de-DE" sz="2400" dirty="0">
                <a:solidFill>
                  <a:srgbClr val="FFFFFF"/>
                </a:solidFill>
              </a:rPr>
              <a:t> </a:t>
            </a:r>
            <a:r>
              <a:rPr lang="en-US" altLang="de-DE" sz="2400" dirty="0" err="1">
                <a:solidFill>
                  <a:srgbClr val="FFFFFF"/>
                </a:solidFill>
              </a:rPr>
              <a:t>unter</a:t>
            </a:r>
            <a:r>
              <a:rPr lang="en-US" altLang="de-DE" sz="2400" dirty="0">
                <a:solidFill>
                  <a:srgbClr val="FFFFFF"/>
                </a:solidFill>
              </a:rPr>
              <a:t> </a:t>
            </a:r>
            <a:r>
              <a:rPr lang="en-US" altLang="de-DE" sz="2400" dirty="0" err="1">
                <a:solidFill>
                  <a:srgbClr val="FFFFFF"/>
                </a:solidFill>
              </a:rPr>
              <a:t>dem</a:t>
            </a:r>
            <a:r>
              <a:rPr lang="en-US" altLang="de-DE" sz="2400" dirty="0">
                <a:solidFill>
                  <a:srgbClr val="FFFFFF"/>
                </a:solidFill>
              </a:rPr>
              <a:t> Sensor</a:t>
            </a:r>
          </a:p>
        </p:txBody>
      </p:sp>
      <p:sp>
        <p:nvSpPr>
          <p:cNvPr id="53264" name="Line 15"/>
          <p:cNvSpPr>
            <a:spLocks noChangeShapeType="1"/>
          </p:cNvSpPr>
          <p:nvPr/>
        </p:nvSpPr>
        <p:spPr bwMode="auto">
          <a:xfrm>
            <a:off x="4406887" y="4857748"/>
            <a:ext cx="586623" cy="794"/>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3265" name="Line 16"/>
          <p:cNvSpPr>
            <a:spLocks noChangeShapeType="1"/>
          </p:cNvSpPr>
          <p:nvPr/>
        </p:nvSpPr>
        <p:spPr bwMode="auto">
          <a:xfrm>
            <a:off x="1825445" y="2276618"/>
            <a:ext cx="1587" cy="1683837"/>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3266" name="Line 18"/>
          <p:cNvSpPr>
            <a:spLocks noChangeShapeType="1"/>
          </p:cNvSpPr>
          <p:nvPr/>
        </p:nvSpPr>
        <p:spPr bwMode="auto">
          <a:xfrm flipH="1" flipV="1">
            <a:off x="4779963" y="4933950"/>
            <a:ext cx="231775" cy="3746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nvGrpSpPr>
          <p:cNvPr id="23" name="Gruppieren 22"/>
          <p:cNvGrpSpPr/>
          <p:nvPr/>
        </p:nvGrpSpPr>
        <p:grpSpPr>
          <a:xfrm>
            <a:off x="487100" y="5152058"/>
            <a:ext cx="4202740" cy="830262"/>
            <a:chOff x="3777624" y="5259388"/>
            <a:chExt cx="4202740" cy="830262"/>
          </a:xfrm>
        </p:grpSpPr>
        <p:pic>
          <p:nvPicPr>
            <p:cNvPr id="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624" y="5259388"/>
              <a:ext cx="3909459" cy="83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9"/>
            <p:cNvSpPr txBox="1">
              <a:spLocks noChangeArrowheads="1"/>
            </p:cNvSpPr>
            <p:nvPr/>
          </p:nvSpPr>
          <p:spPr bwMode="auto">
            <a:xfrm>
              <a:off x="3851276" y="5372100"/>
              <a:ext cx="4129088"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lnSpc>
                  <a:spcPct val="95000"/>
                </a:lnSpc>
                <a:buSzPct val="100000"/>
              </a:pPr>
              <a:r>
                <a:rPr lang="en-US" altLang="de-DE" sz="2400" dirty="0" err="1">
                  <a:solidFill>
                    <a:srgbClr val="FFFFFF"/>
                  </a:solidFill>
                </a:rPr>
                <a:t>Pulsamplitude</a:t>
              </a:r>
              <a:r>
                <a:rPr lang="en-US" altLang="de-DE" sz="2400" dirty="0">
                  <a:solidFill>
                    <a:srgbClr val="FFFFFF"/>
                  </a:solidFill>
                </a:rPr>
                <a:t> =</a:t>
              </a:r>
              <a:br>
                <a:rPr lang="en-US" altLang="de-DE" sz="2400" dirty="0">
                  <a:solidFill>
                    <a:srgbClr val="FFFFFF"/>
                  </a:solidFill>
                </a:rPr>
              </a:br>
              <a:r>
                <a:rPr lang="en-US" altLang="de-DE" sz="2400" dirty="0" err="1">
                  <a:solidFill>
                    <a:srgbClr val="FFFFFF"/>
                  </a:solidFill>
                </a:rPr>
                <a:t>Höhe</a:t>
              </a:r>
              <a:r>
                <a:rPr lang="en-US" altLang="de-DE" sz="2400" dirty="0">
                  <a:solidFill>
                    <a:srgbClr val="FFFFFF"/>
                  </a:solidFill>
                </a:rPr>
                <a:t> </a:t>
              </a:r>
              <a:r>
                <a:rPr lang="en-US" altLang="de-DE" sz="2400" dirty="0" err="1">
                  <a:solidFill>
                    <a:srgbClr val="FFFFFF"/>
                  </a:solidFill>
                </a:rPr>
                <a:t>einer</a:t>
              </a:r>
              <a:r>
                <a:rPr lang="en-US" altLang="de-DE" sz="2400" dirty="0">
                  <a:solidFill>
                    <a:srgbClr val="FFFFFF"/>
                  </a:solidFill>
                </a:rPr>
                <a:t> R-</a:t>
              </a:r>
              <a:r>
                <a:rPr lang="en-US" altLang="de-DE" sz="2400" dirty="0" err="1">
                  <a:solidFill>
                    <a:srgbClr val="FFFFFF"/>
                  </a:solidFill>
                </a:rPr>
                <a:t>Zacke</a:t>
              </a:r>
              <a:endParaRPr lang="en-US" altLang="de-DE" sz="2400" dirty="0">
                <a:solidFill>
                  <a:srgbClr val="FFFFFF"/>
                </a:solidFill>
              </a:endParaRPr>
            </a:p>
          </p:txBody>
        </p:sp>
      </p:grpSp>
      <p:pic>
        <p:nvPicPr>
          <p:cNvPr id="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65863" y="1709511"/>
            <a:ext cx="7500" cy="108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65863" y="3464688"/>
            <a:ext cx="7500" cy="108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Line 18"/>
          <p:cNvSpPr>
            <a:spLocks noChangeShapeType="1"/>
          </p:cNvSpPr>
          <p:nvPr/>
        </p:nvSpPr>
        <p:spPr bwMode="auto">
          <a:xfrm flipV="1">
            <a:off x="869110" y="3453826"/>
            <a:ext cx="834097" cy="1698232"/>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Tree>
    <p:extLst>
      <p:ext uri="{BB962C8B-B14F-4D97-AF65-F5344CB8AC3E}">
        <p14:creationId xmlns:p14="http://schemas.microsoft.com/office/powerpoint/2010/main" val="36978732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Kennwert Pulsfrequenz</a:t>
            </a:r>
          </a:p>
        </p:txBody>
      </p:sp>
      <p:sp>
        <p:nvSpPr>
          <p:cNvPr id="4" name="Inhaltsplatzhalter 3"/>
          <p:cNvSpPr>
            <a:spLocks noGrp="1"/>
          </p:cNvSpPr>
          <p:nvPr>
            <p:ph idx="1"/>
          </p:nvPr>
        </p:nvSpPr>
        <p:spPr/>
        <p:txBody>
          <a:bodyPr/>
          <a:lstStyle/>
          <a:p>
            <a:r>
              <a:rPr lang="de-AT" dirty="0"/>
              <a:t>Geschwindigkeit des Herzschlages</a:t>
            </a:r>
          </a:p>
          <a:p>
            <a:r>
              <a:rPr lang="de-AT" dirty="0"/>
              <a:t>physikalische Einheit: bpm</a:t>
            </a:r>
          </a:p>
          <a:p>
            <a:r>
              <a:rPr lang="de-AT" dirty="0"/>
              <a:t>60 – 80 bpm</a:t>
            </a:r>
          </a:p>
          <a:p>
            <a:r>
              <a:rPr lang="de-AT" dirty="0"/>
              <a:t>Höhe und Form interpretieren</a:t>
            </a:r>
          </a:p>
        </p:txBody>
      </p:sp>
    </p:spTree>
    <p:extLst>
      <p:ext uri="{BB962C8B-B14F-4D97-AF65-F5344CB8AC3E}">
        <p14:creationId xmlns:p14="http://schemas.microsoft.com/office/powerpoint/2010/main" val="29918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549"/>
            <a:ext cx="9144000" cy="6230679"/>
          </a:xfrm>
          <a:prstGeom prst="rect">
            <a:avLst/>
          </a:prstGeom>
        </p:spPr>
      </p:pic>
      <p:sp>
        <p:nvSpPr>
          <p:cNvPr id="6" name="Text Box 5"/>
          <p:cNvSpPr txBox="1">
            <a:spLocks noChangeArrowheads="1"/>
          </p:cNvSpPr>
          <p:nvPr/>
        </p:nvSpPr>
        <p:spPr bwMode="auto">
          <a:xfrm>
            <a:off x="4616450" y="427163"/>
            <a:ext cx="4527550" cy="823912"/>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AT" altLang="de-DE" sz="4800" dirty="0">
                <a:solidFill>
                  <a:srgbClr val="97CB4F"/>
                </a:solidFill>
                <a:latin typeface="Franklin Gothic Medium" panose="020B0603020102020204" pitchFamily="34" charset="0"/>
              </a:rPr>
              <a:t>BIO = Das Leben</a:t>
            </a:r>
          </a:p>
        </p:txBody>
      </p:sp>
      <p:sp>
        <p:nvSpPr>
          <p:cNvPr id="7" name="Text Box 6"/>
          <p:cNvSpPr txBox="1">
            <a:spLocks noChangeArrowheads="1"/>
          </p:cNvSpPr>
          <p:nvPr/>
        </p:nvSpPr>
        <p:spPr bwMode="auto">
          <a:xfrm>
            <a:off x="3912782" y="1456162"/>
            <a:ext cx="4051300" cy="823913"/>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AT" altLang="de-DE" sz="4800" dirty="0">
                <a:solidFill>
                  <a:srgbClr val="006F45"/>
                </a:solidFill>
                <a:latin typeface="Franklin Gothic Medium" panose="020B0603020102020204" pitchFamily="34" charset="0"/>
              </a:rPr>
              <a:t>FEED = meldet</a:t>
            </a:r>
          </a:p>
        </p:txBody>
      </p:sp>
      <p:sp>
        <p:nvSpPr>
          <p:cNvPr id="8" name="Text Box 7"/>
          <p:cNvSpPr txBox="1">
            <a:spLocks noChangeArrowheads="1"/>
          </p:cNvSpPr>
          <p:nvPr/>
        </p:nvSpPr>
        <p:spPr bwMode="auto">
          <a:xfrm>
            <a:off x="3468023" y="2397946"/>
            <a:ext cx="5761037" cy="823913"/>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AT" altLang="de-DE" sz="4800" dirty="0">
                <a:solidFill>
                  <a:srgbClr val="FFCC00"/>
                </a:solidFill>
                <a:latin typeface="Franklin Gothic Medium" panose="020B0603020102020204" pitchFamily="34" charset="0"/>
              </a:rPr>
              <a:t>BACK = sich zurück !!</a:t>
            </a:r>
          </a:p>
        </p:txBody>
      </p:sp>
      <p:sp>
        <p:nvSpPr>
          <p:cNvPr id="11" name="Rectangle 2"/>
          <p:cNvSpPr txBox="1">
            <a:spLocks noChangeArrowheads="1"/>
          </p:cNvSpPr>
          <p:nvPr/>
        </p:nvSpPr>
        <p:spPr>
          <a:xfrm>
            <a:off x="979696" y="4445467"/>
            <a:ext cx="3494315" cy="610811"/>
          </a:xfrm>
          <a:prstGeom prst="rect">
            <a:avLst/>
          </a:prstGeom>
        </p:spPr>
        <p:txBody>
          <a:bodyPr/>
          <a:lstStyle>
            <a:lvl1pPr algn="ctr" rtl="0" fontAlgn="base">
              <a:spcBef>
                <a:spcPct val="0"/>
              </a:spcBef>
              <a:spcAft>
                <a:spcPct val="0"/>
              </a:spcAft>
              <a:defRPr sz="4400" kern="1200">
                <a:solidFill>
                  <a:srgbClr val="016E44"/>
                </a:solidFill>
                <a:latin typeface="+mj-lt"/>
                <a:ea typeface="+mj-ea"/>
                <a:cs typeface="+mj-cs"/>
              </a:defRPr>
            </a:lvl1pPr>
            <a:lvl2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2pPr>
            <a:lvl3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3pPr>
            <a:lvl4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4pPr>
            <a:lvl5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5pPr>
            <a:lvl6pPr marL="4572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6pPr>
            <a:lvl7pPr marL="9144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7pPr>
            <a:lvl8pPr marL="13716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8pPr>
            <a:lvl9pPr marL="18288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9pPr>
          </a:lstStyle>
          <a:p>
            <a:r>
              <a:rPr lang="de-AT" altLang="de-DE" sz="3600" dirty="0">
                <a:solidFill>
                  <a:srgbClr val="F7CC09"/>
                </a:solidFill>
                <a:latin typeface="Harlow Solid Italic" panose="04030604020F02020D02" pitchFamily="82" charset="0"/>
              </a:rPr>
              <a:t>Wolfhard Klein</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45" y="2359912"/>
            <a:ext cx="3989619" cy="2204573"/>
          </a:xfrm>
          <a:prstGeom prst="rect">
            <a:avLst/>
          </a:prstGeom>
        </p:spPr>
      </p:pic>
    </p:spTree>
    <p:extLst>
      <p:ext uri="{BB962C8B-B14F-4D97-AF65-F5344CB8AC3E}">
        <p14:creationId xmlns:p14="http://schemas.microsoft.com/office/powerpoint/2010/main" val="32815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Kennwert Pulsamplitude</a:t>
            </a:r>
          </a:p>
        </p:txBody>
      </p:sp>
      <p:sp>
        <p:nvSpPr>
          <p:cNvPr id="4" name="Inhaltsplatzhalter 3"/>
          <p:cNvSpPr>
            <a:spLocks noGrp="1"/>
          </p:cNvSpPr>
          <p:nvPr>
            <p:ph idx="1"/>
          </p:nvPr>
        </p:nvSpPr>
        <p:spPr/>
        <p:txBody>
          <a:bodyPr/>
          <a:lstStyle/>
          <a:p>
            <a:r>
              <a:rPr lang="de-AT" dirty="0"/>
              <a:t>Maß für periphere Durchblutung</a:t>
            </a:r>
          </a:p>
          <a:p>
            <a:r>
              <a:rPr lang="de-AT" dirty="0"/>
              <a:t>physikalische Einheit: Zwetschkenknödel</a:t>
            </a:r>
          </a:p>
          <a:p>
            <a:r>
              <a:rPr lang="de-AT" dirty="0"/>
              <a:t>(=Output des Gerätes ohne physikalische Entsprechung</a:t>
            </a:r>
          </a:p>
          <a:p>
            <a:r>
              <a:rPr lang="de-AT" dirty="0"/>
              <a:t>Mit Temperatur vergleichen</a:t>
            </a:r>
          </a:p>
        </p:txBody>
      </p:sp>
    </p:spTree>
    <p:extLst>
      <p:ext uri="{BB962C8B-B14F-4D97-AF65-F5344CB8AC3E}">
        <p14:creationId xmlns:p14="http://schemas.microsoft.com/office/powerpoint/2010/main" val="3322465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386912" y="1488593"/>
            <a:ext cx="8094543" cy="2729902"/>
          </a:xfrm>
          <a:prstGeom prst="rect">
            <a:avLst/>
          </a:prstGeom>
        </p:spPr>
      </p:pic>
      <p:sp>
        <p:nvSpPr>
          <p:cNvPr id="53250" name="Fußzeilenplatzhalter 2"/>
          <p:cNvSpPr>
            <a:spLocks noGrp="1"/>
          </p:cNvSpPr>
          <p:nvPr>
            <p:ph type="ftr" sz="quarter" idx="10"/>
          </p:nvPr>
        </p:nvSpPr>
        <p:spPr>
          <a:xfrm>
            <a:off x="1913222" y="6014064"/>
            <a:ext cx="5431855" cy="476250"/>
          </a:xfrm>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r>
              <a:rPr lang="de-DE" altLang="de-DE" dirty="0">
                <a:solidFill>
                  <a:srgbClr val="000000"/>
                </a:solidFill>
              </a:rPr>
              <a:t>© Europäische Biofeedback Akademie, 2015</a:t>
            </a:r>
          </a:p>
        </p:txBody>
      </p:sp>
      <p:sp>
        <p:nvSpPr>
          <p:cNvPr id="53252" name="Text Box 1"/>
          <p:cNvSpPr txBox="1">
            <a:spLocks noChangeArrowheads="1"/>
          </p:cNvSpPr>
          <p:nvPr/>
        </p:nvSpPr>
        <p:spPr bwMode="auto">
          <a:xfrm>
            <a:off x="7508875" y="180975"/>
            <a:ext cx="1519238"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lnSpc>
                <a:spcPct val="95000"/>
              </a:lnSpc>
              <a:buSzPct val="100000"/>
            </a:pPr>
            <a:r>
              <a:rPr lang="en-US" altLang="de-DE" sz="1000" b="1">
                <a:solidFill>
                  <a:srgbClr val="FFFFFF"/>
                </a:solidFill>
              </a:rPr>
              <a:t>Insight Instruments Fortbildungsakademie</a:t>
            </a:r>
          </a:p>
        </p:txBody>
      </p:sp>
      <p:sp>
        <p:nvSpPr>
          <p:cNvPr id="55298" name="Rectangle 2"/>
          <p:cNvSpPr>
            <a:spLocks noGrp="1" noChangeArrowheads="1"/>
          </p:cNvSpPr>
          <p:nvPr>
            <p:ph type="title" idx="4294967295"/>
          </p:nvPr>
        </p:nvSpPr>
        <p:spPr>
          <a:xfrm>
            <a:off x="-76200" y="226046"/>
            <a:ext cx="7696200" cy="819150"/>
          </a:xfrm>
        </p:spPr>
        <p:txBody>
          <a:bodyPr lIns="0" tIns="0" rIns="0" bIns="0" anchor="b" anchorCtr="1"/>
          <a:lstStyle/>
          <a:p>
            <a:pPr eaLnBrk="1" hangingPunct="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de-DE" b="1" dirty="0" err="1">
                <a:solidFill>
                  <a:srgbClr val="800000"/>
                </a:solidFill>
              </a:rPr>
              <a:t>Kennwert</a:t>
            </a:r>
            <a:r>
              <a:rPr lang="en-US" altLang="de-DE" b="1" dirty="0">
                <a:solidFill>
                  <a:srgbClr val="800000"/>
                </a:solidFill>
              </a:rPr>
              <a:t> </a:t>
            </a:r>
            <a:r>
              <a:rPr lang="en-US" altLang="de-DE" b="1" dirty="0" err="1">
                <a:solidFill>
                  <a:srgbClr val="800000"/>
                </a:solidFill>
              </a:rPr>
              <a:t>Atmung</a:t>
            </a:r>
            <a:endParaRPr lang="en-US" altLang="de-DE" b="1" dirty="0">
              <a:solidFill>
                <a:srgbClr val="800000"/>
              </a:solidFill>
            </a:endParaRPr>
          </a:p>
        </p:txBody>
      </p:sp>
      <p:pic>
        <p:nvPicPr>
          <p:cNvPr id="532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3679" y="2273921"/>
            <a:ext cx="19050"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146" y="2271253"/>
            <a:ext cx="20638"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4008438"/>
            <a:ext cx="192088" cy="134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uppieren 1"/>
          <p:cNvGrpSpPr/>
          <p:nvPr/>
        </p:nvGrpSpPr>
        <p:grpSpPr>
          <a:xfrm>
            <a:off x="4571996" y="5170315"/>
            <a:ext cx="4202740" cy="830262"/>
            <a:chOff x="3777624" y="5259388"/>
            <a:chExt cx="4202740" cy="830262"/>
          </a:xfrm>
        </p:grpSpPr>
        <p:pic>
          <p:nvPicPr>
            <p:cNvPr id="5325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7624" y="5259388"/>
              <a:ext cx="3909459" cy="83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60" name="Text Box 9"/>
            <p:cNvSpPr txBox="1">
              <a:spLocks noChangeArrowheads="1"/>
            </p:cNvSpPr>
            <p:nvPr/>
          </p:nvSpPr>
          <p:spPr bwMode="auto">
            <a:xfrm>
              <a:off x="3851276" y="5372100"/>
              <a:ext cx="4129088"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lnSpc>
                  <a:spcPct val="95000"/>
                </a:lnSpc>
                <a:buSzPct val="100000"/>
              </a:pPr>
              <a:r>
                <a:rPr lang="en-US" altLang="de-DE" sz="2400" dirty="0" err="1">
                  <a:solidFill>
                    <a:srgbClr val="FFFFFF"/>
                  </a:solidFill>
                </a:rPr>
                <a:t>Atemfrequenz</a:t>
              </a:r>
              <a:r>
                <a:rPr lang="en-US" altLang="de-DE" sz="2400" dirty="0">
                  <a:solidFill>
                    <a:srgbClr val="FFFFFF"/>
                  </a:solidFill>
                </a:rPr>
                <a:t> =</a:t>
              </a:r>
              <a:br>
                <a:rPr lang="en-US" altLang="de-DE" sz="2400" dirty="0">
                  <a:solidFill>
                    <a:srgbClr val="FFFFFF"/>
                  </a:solidFill>
                </a:rPr>
              </a:br>
              <a:r>
                <a:rPr lang="en-US" altLang="de-DE" sz="2400" dirty="0">
                  <a:solidFill>
                    <a:srgbClr val="FFFFFF"/>
                  </a:solidFill>
                </a:rPr>
                <a:t>1/</a:t>
              </a:r>
              <a:r>
                <a:rPr lang="en-US" altLang="de-DE" sz="2400" dirty="0" err="1">
                  <a:solidFill>
                    <a:srgbClr val="FFFFFF"/>
                  </a:solidFill>
                </a:rPr>
                <a:t>Abstand</a:t>
              </a:r>
              <a:r>
                <a:rPr lang="en-US" altLang="de-DE" sz="2400" dirty="0">
                  <a:solidFill>
                    <a:srgbClr val="FFFFFF"/>
                  </a:solidFill>
                </a:rPr>
                <a:t> </a:t>
              </a:r>
              <a:r>
                <a:rPr lang="en-US" altLang="de-DE" sz="2400" dirty="0" err="1">
                  <a:solidFill>
                    <a:srgbClr val="FFFFFF"/>
                  </a:solidFill>
                </a:rPr>
                <a:t>zweier</a:t>
              </a:r>
              <a:r>
                <a:rPr lang="en-US" altLang="de-DE" sz="2400" dirty="0">
                  <a:solidFill>
                    <a:srgbClr val="FFFFFF"/>
                  </a:solidFill>
                </a:rPr>
                <a:t> </a:t>
              </a:r>
              <a:r>
                <a:rPr lang="en-US" altLang="de-DE" sz="2400" dirty="0" err="1">
                  <a:solidFill>
                    <a:srgbClr val="FFFFFF"/>
                  </a:solidFill>
                </a:rPr>
                <a:t>Atemzüge</a:t>
              </a:r>
              <a:endParaRPr lang="en-US" altLang="de-DE" sz="2400" dirty="0">
                <a:solidFill>
                  <a:srgbClr val="FFFFFF"/>
                </a:solidFill>
              </a:endParaRPr>
            </a:p>
          </p:txBody>
        </p:sp>
      </p:grpSp>
      <p:pic>
        <p:nvPicPr>
          <p:cNvPr id="5326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3425" y="4876800"/>
            <a:ext cx="114300" cy="468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62"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522413"/>
            <a:ext cx="5695950" cy="469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63" name="Text Box 14"/>
          <p:cNvSpPr txBox="1">
            <a:spLocks noChangeArrowheads="1"/>
          </p:cNvSpPr>
          <p:nvPr/>
        </p:nvSpPr>
        <p:spPr bwMode="auto">
          <a:xfrm>
            <a:off x="1874838" y="1577975"/>
            <a:ext cx="5608637"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lnSpc>
                <a:spcPct val="95000"/>
              </a:lnSpc>
              <a:buSzPct val="100000"/>
            </a:pPr>
            <a:r>
              <a:rPr lang="en-US" altLang="de-DE" sz="2400" dirty="0" err="1">
                <a:solidFill>
                  <a:srgbClr val="FFFFFF"/>
                </a:solidFill>
              </a:rPr>
              <a:t>Atemkurve</a:t>
            </a:r>
            <a:r>
              <a:rPr lang="en-US" altLang="de-DE" sz="2400" dirty="0">
                <a:solidFill>
                  <a:srgbClr val="FFFFFF"/>
                </a:solidFill>
              </a:rPr>
              <a:t> = </a:t>
            </a:r>
            <a:r>
              <a:rPr lang="en-US" altLang="de-DE" sz="2400" dirty="0" err="1">
                <a:solidFill>
                  <a:srgbClr val="FFFFFF"/>
                </a:solidFill>
              </a:rPr>
              <a:t>Bauchbewegung</a:t>
            </a:r>
            <a:endParaRPr lang="en-US" altLang="de-DE" sz="2400" dirty="0">
              <a:solidFill>
                <a:srgbClr val="FFFFFF"/>
              </a:solidFill>
            </a:endParaRPr>
          </a:p>
        </p:txBody>
      </p:sp>
      <p:sp>
        <p:nvSpPr>
          <p:cNvPr id="53264" name="Line 15"/>
          <p:cNvSpPr>
            <a:spLocks noChangeShapeType="1"/>
          </p:cNvSpPr>
          <p:nvPr/>
        </p:nvSpPr>
        <p:spPr bwMode="auto">
          <a:xfrm flipV="1">
            <a:off x="4072729" y="4863313"/>
            <a:ext cx="1087438" cy="5550"/>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3265" name="Line 16"/>
          <p:cNvSpPr>
            <a:spLocks noChangeShapeType="1"/>
          </p:cNvSpPr>
          <p:nvPr/>
        </p:nvSpPr>
        <p:spPr bwMode="auto">
          <a:xfrm flipH="1">
            <a:off x="1827032" y="2435710"/>
            <a:ext cx="1768" cy="1524745"/>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3266" name="Line 18"/>
          <p:cNvSpPr>
            <a:spLocks noChangeShapeType="1"/>
          </p:cNvSpPr>
          <p:nvPr/>
        </p:nvSpPr>
        <p:spPr bwMode="auto">
          <a:xfrm flipH="1" flipV="1">
            <a:off x="4779963" y="4933950"/>
            <a:ext cx="231775" cy="3746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nvGrpSpPr>
          <p:cNvPr id="23" name="Gruppieren 22"/>
          <p:cNvGrpSpPr/>
          <p:nvPr/>
        </p:nvGrpSpPr>
        <p:grpSpPr>
          <a:xfrm>
            <a:off x="487100" y="5152058"/>
            <a:ext cx="4202740" cy="830262"/>
            <a:chOff x="3777624" y="5259388"/>
            <a:chExt cx="4202740" cy="830262"/>
          </a:xfrm>
        </p:grpSpPr>
        <p:pic>
          <p:nvPicPr>
            <p:cNvPr id="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7624" y="5259388"/>
              <a:ext cx="3909459" cy="83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9"/>
            <p:cNvSpPr txBox="1">
              <a:spLocks noChangeArrowheads="1"/>
            </p:cNvSpPr>
            <p:nvPr/>
          </p:nvSpPr>
          <p:spPr bwMode="auto">
            <a:xfrm>
              <a:off x="3851276" y="5372100"/>
              <a:ext cx="4129088"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lnSpc>
                  <a:spcPct val="95000"/>
                </a:lnSpc>
                <a:buSzPct val="100000"/>
              </a:pPr>
              <a:r>
                <a:rPr lang="en-US" altLang="de-DE" sz="2400" dirty="0" err="1">
                  <a:solidFill>
                    <a:srgbClr val="FFFFFF"/>
                  </a:solidFill>
                </a:rPr>
                <a:t>Atemamplitude</a:t>
              </a:r>
              <a:r>
                <a:rPr lang="en-US" altLang="de-DE" sz="2400" dirty="0">
                  <a:solidFill>
                    <a:srgbClr val="FFFFFF"/>
                  </a:solidFill>
                </a:rPr>
                <a:t> =</a:t>
              </a:r>
              <a:br>
                <a:rPr lang="en-US" altLang="de-DE" sz="2400" dirty="0">
                  <a:solidFill>
                    <a:srgbClr val="FFFFFF"/>
                  </a:solidFill>
                </a:rPr>
              </a:br>
              <a:r>
                <a:rPr lang="en-US" altLang="de-DE" sz="2400" dirty="0" err="1">
                  <a:solidFill>
                    <a:srgbClr val="FFFFFF"/>
                  </a:solidFill>
                </a:rPr>
                <a:t>Höhe</a:t>
              </a:r>
              <a:r>
                <a:rPr lang="en-US" altLang="de-DE" sz="2400" dirty="0">
                  <a:solidFill>
                    <a:srgbClr val="FFFFFF"/>
                  </a:solidFill>
                </a:rPr>
                <a:t> </a:t>
              </a:r>
              <a:r>
                <a:rPr lang="en-US" altLang="de-DE" sz="2400" dirty="0" err="1">
                  <a:solidFill>
                    <a:srgbClr val="FFFFFF"/>
                  </a:solidFill>
                </a:rPr>
                <a:t>eines</a:t>
              </a:r>
              <a:r>
                <a:rPr lang="en-US" altLang="de-DE" sz="2400" dirty="0">
                  <a:solidFill>
                    <a:srgbClr val="FFFFFF"/>
                  </a:solidFill>
                </a:rPr>
                <a:t> </a:t>
              </a:r>
              <a:r>
                <a:rPr lang="en-US" altLang="de-DE" sz="2400" dirty="0" err="1">
                  <a:solidFill>
                    <a:srgbClr val="FFFFFF"/>
                  </a:solidFill>
                </a:rPr>
                <a:t>Atemzuges</a:t>
              </a:r>
              <a:endParaRPr lang="en-US" altLang="de-DE" sz="2400" dirty="0">
                <a:solidFill>
                  <a:srgbClr val="FFFFFF"/>
                </a:solidFill>
              </a:endParaRPr>
            </a:p>
          </p:txBody>
        </p:sp>
      </p:grpSp>
      <p:pic>
        <p:nvPicPr>
          <p:cNvPr id="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65863" y="1850187"/>
            <a:ext cx="7500" cy="108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65863" y="3464688"/>
            <a:ext cx="7500" cy="108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Line 18"/>
          <p:cNvSpPr>
            <a:spLocks noChangeShapeType="1"/>
          </p:cNvSpPr>
          <p:nvPr/>
        </p:nvSpPr>
        <p:spPr bwMode="auto">
          <a:xfrm flipV="1">
            <a:off x="869110" y="3453826"/>
            <a:ext cx="834097" cy="1698232"/>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Tree>
    <p:extLst>
      <p:ext uri="{BB962C8B-B14F-4D97-AF65-F5344CB8AC3E}">
        <p14:creationId xmlns:p14="http://schemas.microsoft.com/office/powerpoint/2010/main" val="35887441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Kennwert Atemfrequenz</a:t>
            </a:r>
          </a:p>
        </p:txBody>
      </p:sp>
      <p:sp>
        <p:nvSpPr>
          <p:cNvPr id="4" name="Inhaltsplatzhalter 3"/>
          <p:cNvSpPr>
            <a:spLocks noGrp="1"/>
          </p:cNvSpPr>
          <p:nvPr>
            <p:ph idx="1"/>
          </p:nvPr>
        </p:nvSpPr>
        <p:spPr/>
        <p:txBody>
          <a:bodyPr/>
          <a:lstStyle/>
          <a:p>
            <a:r>
              <a:rPr lang="de-AT" dirty="0"/>
              <a:t>Geschwindigkeit des Atems</a:t>
            </a:r>
          </a:p>
          <a:p>
            <a:r>
              <a:rPr lang="de-AT" dirty="0"/>
              <a:t>physikalische Einheit: bpm</a:t>
            </a:r>
          </a:p>
          <a:p>
            <a:r>
              <a:rPr lang="de-AT" dirty="0"/>
              <a:t>Normal: 12 – 20 bpm</a:t>
            </a:r>
          </a:p>
          <a:p>
            <a:r>
              <a:rPr lang="de-AT" dirty="0"/>
              <a:t>Zum Entspannen: optimal = 6 bpm</a:t>
            </a:r>
          </a:p>
        </p:txBody>
      </p:sp>
    </p:spTree>
    <p:extLst>
      <p:ext uri="{BB962C8B-B14F-4D97-AF65-F5344CB8AC3E}">
        <p14:creationId xmlns:p14="http://schemas.microsoft.com/office/powerpoint/2010/main" val="550707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t>Kennwert Atemamplitude</a:t>
            </a:r>
          </a:p>
        </p:txBody>
      </p:sp>
      <p:sp>
        <p:nvSpPr>
          <p:cNvPr id="4" name="Inhaltsplatzhalter 3"/>
          <p:cNvSpPr>
            <a:spLocks noGrp="1"/>
          </p:cNvSpPr>
          <p:nvPr>
            <p:ph idx="1"/>
          </p:nvPr>
        </p:nvSpPr>
        <p:spPr/>
        <p:txBody>
          <a:bodyPr/>
          <a:lstStyle/>
          <a:p>
            <a:r>
              <a:rPr lang="de-AT" dirty="0"/>
              <a:t>Maß für die Tiefe des Atems</a:t>
            </a:r>
          </a:p>
          <a:p>
            <a:r>
              <a:rPr lang="de-AT" dirty="0"/>
              <a:t>physikalische Einheit: Zwetschkenknödel</a:t>
            </a:r>
          </a:p>
          <a:p>
            <a:r>
              <a:rPr lang="de-AT" dirty="0"/>
              <a:t>(=Output des Gerätes ohne physikalische Entsprechung)</a:t>
            </a:r>
          </a:p>
          <a:p>
            <a:r>
              <a:rPr lang="de-AT" dirty="0"/>
              <a:t>Flache + Brustatmung = Angst</a:t>
            </a:r>
          </a:p>
          <a:p>
            <a:r>
              <a:rPr lang="de-AT" dirty="0"/>
              <a:t>Tiefe + Bauchatmung = Ruhe</a:t>
            </a:r>
          </a:p>
        </p:txBody>
      </p:sp>
    </p:spTree>
    <p:extLst>
      <p:ext uri="{BB962C8B-B14F-4D97-AF65-F5344CB8AC3E}">
        <p14:creationId xmlns:p14="http://schemas.microsoft.com/office/powerpoint/2010/main" val="2036886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12 min Stresstest</a:t>
            </a:r>
          </a:p>
        </p:txBody>
      </p:sp>
      <p:sp>
        <p:nvSpPr>
          <p:cNvPr id="3" name="Inhaltsplatzhalter 2"/>
          <p:cNvSpPr>
            <a:spLocks noGrp="1"/>
          </p:cNvSpPr>
          <p:nvPr>
            <p:ph idx="1"/>
          </p:nvPr>
        </p:nvSpPr>
        <p:spPr>
          <a:xfrm>
            <a:off x="2163778" y="2555875"/>
            <a:ext cx="6534135" cy="3417888"/>
          </a:xfrm>
        </p:spPr>
        <p:txBody>
          <a:bodyPr/>
          <a:lstStyle/>
          <a:p>
            <a:r>
              <a:rPr lang="de-AT" dirty="0"/>
              <a:t>Entspannung 1</a:t>
            </a:r>
          </a:p>
          <a:p>
            <a:r>
              <a:rPr lang="de-AT" dirty="0"/>
              <a:t>Kopfrechnen</a:t>
            </a:r>
          </a:p>
          <a:p>
            <a:r>
              <a:rPr lang="de-AT" dirty="0"/>
              <a:t>Entspannung 2</a:t>
            </a:r>
          </a:p>
          <a:p>
            <a:r>
              <a:rPr lang="de-AT" dirty="0"/>
              <a:t>Denken an ein Problem</a:t>
            </a:r>
          </a:p>
          <a:p>
            <a:r>
              <a:rPr lang="de-AT" dirty="0"/>
              <a:t>Besprechen des Problems</a:t>
            </a:r>
          </a:p>
          <a:p>
            <a:r>
              <a:rPr lang="de-AT" dirty="0"/>
              <a:t>Entspannung 3</a:t>
            </a:r>
          </a:p>
        </p:txBody>
      </p:sp>
    </p:spTree>
    <p:extLst>
      <p:ext uri="{BB962C8B-B14F-4D97-AF65-F5344CB8AC3E}">
        <p14:creationId xmlns:p14="http://schemas.microsoft.com/office/powerpoint/2010/main" val="3854728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Teil 3: Stressbewältigung - Kohärenztraining</a:t>
            </a:r>
          </a:p>
        </p:txBody>
      </p:sp>
      <p:sp>
        <p:nvSpPr>
          <p:cNvPr id="3" name="Inhaltsplatzhalter 2"/>
          <p:cNvSpPr>
            <a:spLocks noGrp="1"/>
          </p:cNvSpPr>
          <p:nvPr>
            <p:ph idx="1"/>
          </p:nvPr>
        </p:nvSpPr>
        <p:spPr/>
        <p:txBody>
          <a:bodyPr/>
          <a:lstStyle/>
          <a:p>
            <a:r>
              <a:rPr lang="de-AT" dirty="0"/>
              <a:t>Chronischer Stress – Gesundheit</a:t>
            </a:r>
          </a:p>
          <a:p>
            <a:r>
              <a:rPr lang="de-AT" dirty="0"/>
              <a:t>Psychologische Stressbewältigung</a:t>
            </a:r>
          </a:p>
          <a:p>
            <a:r>
              <a:rPr lang="de-AT" dirty="0"/>
              <a:t>Kohärenztraining</a:t>
            </a:r>
          </a:p>
        </p:txBody>
      </p:sp>
    </p:spTree>
    <p:extLst>
      <p:ext uri="{BB962C8B-B14F-4D97-AF65-F5344CB8AC3E}">
        <p14:creationId xmlns:p14="http://schemas.microsoft.com/office/powerpoint/2010/main" val="219616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93" y="1443603"/>
            <a:ext cx="7027124" cy="489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717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576" y="1499934"/>
            <a:ext cx="7865935" cy="490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424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1" y="1423542"/>
            <a:ext cx="7071614" cy="493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765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140" y="1477805"/>
            <a:ext cx="6467284" cy="479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137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ohärenzBio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98612" y="1439530"/>
            <a:ext cx="5994400" cy="4872038"/>
          </a:xfrm>
          <a:prstGeom prst="rect">
            <a:avLst/>
          </a:prstGeom>
        </p:spPr>
      </p:pic>
    </p:spTree>
    <p:extLst>
      <p:ext uri="{BB962C8B-B14F-4D97-AF65-F5344CB8AC3E}">
        <p14:creationId xmlns:p14="http://schemas.microsoft.com/office/powerpoint/2010/main" val="115948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81565"/>
            <a:ext cx="6658800" cy="4854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080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68313" y="1412875"/>
            <a:ext cx="8229600" cy="1143000"/>
          </a:xfrm>
        </p:spPr>
        <p:txBody>
          <a:bodyPr/>
          <a:lstStyle/>
          <a:p>
            <a:endParaRPr lang="de-AT" dirty="0"/>
          </a:p>
        </p:txBody>
      </p:sp>
      <p:pic>
        <p:nvPicPr>
          <p:cNvPr id="7" name="Picture 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0844" y="1412875"/>
            <a:ext cx="7038755" cy="505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770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Stress und Immunsystem</a:t>
            </a:r>
          </a:p>
        </p:txBody>
      </p:sp>
      <p:pic>
        <p:nvPicPr>
          <p:cNvPr id="9" name="How Stress Affects Our Immune Syst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4638" y="2555875"/>
            <a:ext cx="6076950" cy="3570288"/>
          </a:xfrm>
        </p:spPr>
      </p:pic>
    </p:spTree>
    <p:extLst>
      <p:ext uri="{BB962C8B-B14F-4D97-AF65-F5344CB8AC3E}">
        <p14:creationId xmlns:p14="http://schemas.microsoft.com/office/powerpoint/2010/main" val="2944128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1412875"/>
            <a:ext cx="8229600" cy="1468548"/>
          </a:xfrm>
        </p:spPr>
        <p:txBody>
          <a:bodyPr/>
          <a:lstStyle/>
          <a:p>
            <a:pPr algn="l"/>
            <a:r>
              <a:rPr lang="de-AT" dirty="0"/>
              <a:t>Stress-</a:t>
            </a:r>
            <a:br>
              <a:rPr lang="de-AT" dirty="0"/>
            </a:br>
            <a:r>
              <a:rPr lang="de-AT" dirty="0" err="1"/>
              <a:t>management</a:t>
            </a:r>
            <a:r>
              <a:rPr lang="de-AT" dirty="0"/>
              <a:t>:</a:t>
            </a:r>
          </a:p>
        </p:txBody>
      </p:sp>
      <p:pic>
        <p:nvPicPr>
          <p:cNvPr id="4"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406" y="1528061"/>
            <a:ext cx="3326934" cy="481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nhaltsplatzhalter 4"/>
          <p:cNvSpPr txBox="1">
            <a:spLocks/>
          </p:cNvSpPr>
          <p:nvPr/>
        </p:nvSpPr>
        <p:spPr bwMode="auto">
          <a:xfrm>
            <a:off x="0" y="3580144"/>
            <a:ext cx="4038600" cy="236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rgbClr val="97CB4F"/>
                </a:solidFill>
                <a:latin typeface="+mn-lt"/>
                <a:ea typeface="+mn-ea"/>
                <a:cs typeface="+mn-cs"/>
              </a:defRPr>
            </a:lvl1pPr>
            <a:lvl2pPr marL="742950" indent="-285750" algn="l" rtl="0" fontAlgn="base">
              <a:spcBef>
                <a:spcPct val="20000"/>
              </a:spcBef>
              <a:spcAft>
                <a:spcPct val="0"/>
              </a:spcAft>
              <a:buChar char="–"/>
              <a:defRPr sz="2800" kern="1200">
                <a:solidFill>
                  <a:srgbClr val="97CB4F"/>
                </a:solidFill>
                <a:latin typeface="+mn-lt"/>
                <a:ea typeface="+mn-ea"/>
                <a:cs typeface="+mn-cs"/>
              </a:defRPr>
            </a:lvl2pPr>
            <a:lvl3pPr marL="1143000" indent="-228600" algn="l" rtl="0" fontAlgn="base">
              <a:spcBef>
                <a:spcPct val="20000"/>
              </a:spcBef>
              <a:spcAft>
                <a:spcPct val="0"/>
              </a:spcAft>
              <a:buChar char="•"/>
              <a:defRPr sz="2400" kern="1200">
                <a:solidFill>
                  <a:srgbClr val="97CB4F"/>
                </a:solidFill>
                <a:latin typeface="+mn-lt"/>
                <a:ea typeface="+mn-ea"/>
                <a:cs typeface="+mn-cs"/>
              </a:defRPr>
            </a:lvl3pPr>
            <a:lvl4pPr marL="1600200" indent="-228600" algn="l" rtl="0" fontAlgn="base">
              <a:spcBef>
                <a:spcPct val="20000"/>
              </a:spcBef>
              <a:spcAft>
                <a:spcPct val="0"/>
              </a:spcAft>
              <a:buChar char="–"/>
              <a:defRPr sz="2000" kern="1200">
                <a:solidFill>
                  <a:srgbClr val="97CB4F"/>
                </a:solidFill>
                <a:latin typeface="+mn-lt"/>
                <a:ea typeface="+mn-ea"/>
                <a:cs typeface="+mn-cs"/>
              </a:defRPr>
            </a:lvl4pPr>
            <a:lvl5pPr marL="2057400" indent="-228600" algn="l" rtl="0" fontAlgn="base">
              <a:spcBef>
                <a:spcPct val="20000"/>
              </a:spcBef>
              <a:spcAft>
                <a:spcPct val="0"/>
              </a:spcAft>
              <a:buChar char="»"/>
              <a:defRPr sz="2000" kern="1200">
                <a:solidFill>
                  <a:srgbClr val="97CB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Tx/>
              <a:buNone/>
            </a:pPr>
            <a:r>
              <a:rPr lang="de-AT" b="1" dirty="0"/>
              <a:t>Kaluza</a:t>
            </a:r>
            <a:r>
              <a:rPr lang="de-AT" dirty="0"/>
              <a:t>, Gert:  </a:t>
            </a:r>
            <a:r>
              <a:rPr lang="de-AT" b="1" dirty="0"/>
              <a:t>Stressbewältigung</a:t>
            </a:r>
          </a:p>
          <a:p>
            <a:pPr marL="457200" lvl="1" indent="0">
              <a:buFontTx/>
              <a:buNone/>
            </a:pPr>
            <a:r>
              <a:rPr lang="de-AT" sz="2000" b="1" dirty="0"/>
              <a:t>Trainingsmanual zur psychologischen Gesundheitsförderung</a:t>
            </a:r>
          </a:p>
          <a:p>
            <a:pPr marL="457200" lvl="1" indent="0">
              <a:buNone/>
            </a:pPr>
            <a:r>
              <a:rPr lang="de-AT" b="1" dirty="0"/>
              <a:t>Springer Verlag, 2015</a:t>
            </a:r>
          </a:p>
          <a:p>
            <a:pPr marL="457200" lvl="1" indent="0">
              <a:buFontTx/>
              <a:buNone/>
            </a:pPr>
            <a:endParaRPr lang="de-AT" b="1" dirty="0"/>
          </a:p>
          <a:p>
            <a:pPr marL="457200" lvl="1" indent="0">
              <a:buFontTx/>
              <a:buNone/>
            </a:pPr>
            <a:endParaRPr lang="de-AT" dirty="0"/>
          </a:p>
          <a:p>
            <a:endParaRPr lang="de-AT" dirty="0"/>
          </a:p>
        </p:txBody>
      </p:sp>
    </p:spTree>
    <p:extLst>
      <p:ext uri="{BB962C8B-B14F-4D97-AF65-F5344CB8AC3E}">
        <p14:creationId xmlns:p14="http://schemas.microsoft.com/office/powerpoint/2010/main" val="1648492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AT" dirty="0"/>
              <a:t>Kohärenztraining</a:t>
            </a:r>
          </a:p>
        </p:txBody>
      </p:sp>
      <p:pic>
        <p:nvPicPr>
          <p:cNvPr id="4" name="Picture 10" descr="Rainer Pitsch und Partner RP&amp;P - Muskelentspannu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97302" y="1506797"/>
            <a:ext cx="3311356" cy="491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128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4560B34-DDF8-496F-9013-C38FA9454394}"/>
              </a:ext>
            </a:extLst>
          </p:cNvPr>
          <p:cNvSpPr>
            <a:spLocks noGrp="1"/>
          </p:cNvSpPr>
          <p:nvPr>
            <p:ph type="title"/>
          </p:nvPr>
        </p:nvSpPr>
        <p:spPr/>
        <p:txBody>
          <a:bodyPr>
            <a:normAutofit/>
          </a:bodyPr>
          <a:lstStyle/>
          <a:p>
            <a:pPr algn="ctr"/>
            <a:r>
              <a:rPr lang="de-AT" dirty="0"/>
              <a:t>Die Atemkugel</a:t>
            </a:r>
          </a:p>
        </p:txBody>
      </p:sp>
      <p:pic>
        <p:nvPicPr>
          <p:cNvPr id="9" name="Atemkugel">
            <a:hlinkClick r:id="" action="ppaction://media"/>
            <a:extLst>
              <a:ext uri="{FF2B5EF4-FFF2-40B4-BE49-F238E27FC236}">
                <a16:creationId xmlns:a16="http://schemas.microsoft.com/office/drawing/2014/main" id="{713A8208-F95A-435E-A59F-130AC19ED4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42394" y="2361407"/>
            <a:ext cx="3881437" cy="3881437"/>
          </a:xfrm>
          <a:prstGeom prst="rect">
            <a:avLst/>
          </a:prstGeom>
        </p:spPr>
      </p:pic>
    </p:spTree>
    <p:extLst>
      <p:ext uri="{BB962C8B-B14F-4D97-AF65-F5344CB8AC3E}">
        <p14:creationId xmlns:p14="http://schemas.microsoft.com/office/powerpoint/2010/main" val="28204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9"/>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KohärenzBioLif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98612" y="1439530"/>
            <a:ext cx="5994400" cy="4872038"/>
          </a:xfrm>
        </p:spPr>
      </p:pic>
      <p:sp>
        <p:nvSpPr>
          <p:cNvPr id="65539" name="Rectangle 3"/>
          <p:cNvSpPr>
            <a:spLocks noGrp="1" noChangeArrowheads="1"/>
          </p:cNvSpPr>
          <p:nvPr>
            <p:ph type="title"/>
          </p:nvPr>
        </p:nvSpPr>
        <p:spPr>
          <a:xfrm>
            <a:off x="481013" y="1236663"/>
            <a:ext cx="8229600" cy="881062"/>
          </a:xfrm>
        </p:spPr>
        <p:txBody>
          <a:bodyPr/>
          <a:lstStyle/>
          <a:p>
            <a:r>
              <a:rPr lang="de-AT" altLang="de-DE"/>
              <a:t>Kohärenz =</a:t>
            </a:r>
          </a:p>
        </p:txBody>
      </p:sp>
      <p:sp>
        <p:nvSpPr>
          <p:cNvPr id="65540" name="Rectangle 4"/>
          <p:cNvSpPr>
            <a:spLocks noChangeArrowheads="1"/>
          </p:cNvSpPr>
          <p:nvPr/>
        </p:nvSpPr>
        <p:spPr bwMode="auto">
          <a:xfrm>
            <a:off x="2832100" y="2536825"/>
            <a:ext cx="3527425"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rgbClr val="001C00"/>
                </a:solidFill>
                <a:latin typeface="Franklin Gothic Medium" panose="020B0603020102020204" pitchFamily="34" charset="0"/>
                <a:cs typeface="Arial" panose="020B0604020202020204" pitchFamily="34" charset="0"/>
              </a:defRPr>
            </a:lvl1pPr>
            <a:lvl2pPr algn="ctr">
              <a:defRPr sz="4400">
                <a:solidFill>
                  <a:srgbClr val="001C00"/>
                </a:solidFill>
                <a:latin typeface="Franklin Gothic Medium" panose="020B0603020102020204" pitchFamily="34" charset="0"/>
                <a:cs typeface="Arial" panose="020B0604020202020204" pitchFamily="34" charset="0"/>
              </a:defRPr>
            </a:lvl2pPr>
            <a:lvl3pPr algn="ctr">
              <a:defRPr sz="4400">
                <a:solidFill>
                  <a:srgbClr val="001C00"/>
                </a:solidFill>
                <a:latin typeface="Franklin Gothic Medium" panose="020B0603020102020204" pitchFamily="34" charset="0"/>
                <a:cs typeface="Arial" panose="020B0604020202020204" pitchFamily="34" charset="0"/>
              </a:defRPr>
            </a:lvl3pPr>
            <a:lvl4pPr algn="ctr">
              <a:defRPr sz="4400">
                <a:solidFill>
                  <a:srgbClr val="001C00"/>
                </a:solidFill>
                <a:latin typeface="Franklin Gothic Medium" panose="020B0603020102020204" pitchFamily="34" charset="0"/>
                <a:cs typeface="Arial" panose="020B0604020202020204" pitchFamily="34" charset="0"/>
              </a:defRPr>
            </a:lvl4pPr>
            <a:lvl5pPr algn="ctr">
              <a:defRPr sz="4400">
                <a:solidFill>
                  <a:srgbClr val="001C00"/>
                </a:solidFill>
                <a:latin typeface="Franklin Gothic Medium" panose="020B0603020102020204" pitchFamily="34" charset="0"/>
                <a:cs typeface="Arial" panose="020B0604020202020204" pitchFamily="34" charset="0"/>
              </a:defRPr>
            </a:lvl5pPr>
            <a:lvl6pPr marL="4572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6pPr>
            <a:lvl7pPr marL="9144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7pPr>
            <a:lvl8pPr marL="13716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8pPr>
            <a:lvl9pPr marL="18288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9pPr>
          </a:lstStyle>
          <a:p>
            <a:r>
              <a:rPr lang="de-AT" altLang="de-DE" sz="3200">
                <a:solidFill>
                  <a:srgbClr val="993366"/>
                </a:solidFill>
              </a:rPr>
              <a:t>Übereinstimmung</a:t>
            </a:r>
          </a:p>
        </p:txBody>
      </p:sp>
      <p:sp>
        <p:nvSpPr>
          <p:cNvPr id="65541" name="Rectangle 5"/>
          <p:cNvSpPr>
            <a:spLocks noChangeArrowheads="1"/>
          </p:cNvSpPr>
          <p:nvPr/>
        </p:nvSpPr>
        <p:spPr bwMode="auto">
          <a:xfrm>
            <a:off x="2832100" y="3614738"/>
            <a:ext cx="3527425"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rgbClr val="001C00"/>
                </a:solidFill>
                <a:latin typeface="Franklin Gothic Medium" panose="020B0603020102020204" pitchFamily="34" charset="0"/>
                <a:cs typeface="Arial" panose="020B0604020202020204" pitchFamily="34" charset="0"/>
              </a:defRPr>
            </a:lvl1pPr>
            <a:lvl2pPr algn="ctr">
              <a:defRPr sz="4400">
                <a:solidFill>
                  <a:srgbClr val="001C00"/>
                </a:solidFill>
                <a:latin typeface="Franklin Gothic Medium" panose="020B0603020102020204" pitchFamily="34" charset="0"/>
                <a:cs typeface="Arial" panose="020B0604020202020204" pitchFamily="34" charset="0"/>
              </a:defRPr>
            </a:lvl2pPr>
            <a:lvl3pPr algn="ctr">
              <a:defRPr sz="4400">
                <a:solidFill>
                  <a:srgbClr val="001C00"/>
                </a:solidFill>
                <a:latin typeface="Franklin Gothic Medium" panose="020B0603020102020204" pitchFamily="34" charset="0"/>
                <a:cs typeface="Arial" panose="020B0604020202020204" pitchFamily="34" charset="0"/>
              </a:defRPr>
            </a:lvl3pPr>
            <a:lvl4pPr algn="ctr">
              <a:defRPr sz="4400">
                <a:solidFill>
                  <a:srgbClr val="001C00"/>
                </a:solidFill>
                <a:latin typeface="Franklin Gothic Medium" panose="020B0603020102020204" pitchFamily="34" charset="0"/>
                <a:cs typeface="Arial" panose="020B0604020202020204" pitchFamily="34" charset="0"/>
              </a:defRPr>
            </a:lvl4pPr>
            <a:lvl5pPr algn="ctr">
              <a:defRPr sz="4400">
                <a:solidFill>
                  <a:srgbClr val="001C00"/>
                </a:solidFill>
                <a:latin typeface="Franklin Gothic Medium" panose="020B0603020102020204" pitchFamily="34" charset="0"/>
                <a:cs typeface="Arial" panose="020B0604020202020204" pitchFamily="34" charset="0"/>
              </a:defRPr>
            </a:lvl5pPr>
            <a:lvl6pPr marL="4572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6pPr>
            <a:lvl7pPr marL="9144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7pPr>
            <a:lvl8pPr marL="13716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8pPr>
            <a:lvl9pPr marL="18288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9pPr>
          </a:lstStyle>
          <a:p>
            <a:r>
              <a:rPr lang="de-AT" altLang="de-DE" sz="3200">
                <a:solidFill>
                  <a:srgbClr val="993366"/>
                </a:solidFill>
              </a:rPr>
              <a:t>Harmonie</a:t>
            </a:r>
          </a:p>
        </p:txBody>
      </p:sp>
      <p:sp>
        <p:nvSpPr>
          <p:cNvPr id="65542" name="Rectangle 6"/>
          <p:cNvSpPr>
            <a:spLocks noChangeArrowheads="1"/>
          </p:cNvSpPr>
          <p:nvPr/>
        </p:nvSpPr>
        <p:spPr bwMode="auto">
          <a:xfrm>
            <a:off x="2832100" y="4745038"/>
            <a:ext cx="3527425"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rgbClr val="001C00"/>
                </a:solidFill>
                <a:latin typeface="Franklin Gothic Medium" panose="020B0603020102020204" pitchFamily="34" charset="0"/>
                <a:cs typeface="Arial" panose="020B0604020202020204" pitchFamily="34" charset="0"/>
              </a:defRPr>
            </a:lvl1pPr>
            <a:lvl2pPr algn="ctr">
              <a:defRPr sz="4400">
                <a:solidFill>
                  <a:srgbClr val="001C00"/>
                </a:solidFill>
                <a:latin typeface="Franklin Gothic Medium" panose="020B0603020102020204" pitchFamily="34" charset="0"/>
                <a:cs typeface="Arial" panose="020B0604020202020204" pitchFamily="34" charset="0"/>
              </a:defRPr>
            </a:lvl2pPr>
            <a:lvl3pPr algn="ctr">
              <a:defRPr sz="4400">
                <a:solidFill>
                  <a:srgbClr val="001C00"/>
                </a:solidFill>
                <a:latin typeface="Franklin Gothic Medium" panose="020B0603020102020204" pitchFamily="34" charset="0"/>
                <a:cs typeface="Arial" panose="020B0604020202020204" pitchFamily="34" charset="0"/>
              </a:defRPr>
            </a:lvl3pPr>
            <a:lvl4pPr algn="ctr">
              <a:defRPr sz="4400">
                <a:solidFill>
                  <a:srgbClr val="001C00"/>
                </a:solidFill>
                <a:latin typeface="Franklin Gothic Medium" panose="020B0603020102020204" pitchFamily="34" charset="0"/>
                <a:cs typeface="Arial" panose="020B0604020202020204" pitchFamily="34" charset="0"/>
              </a:defRPr>
            </a:lvl4pPr>
            <a:lvl5pPr algn="ctr">
              <a:defRPr sz="4400">
                <a:solidFill>
                  <a:srgbClr val="001C00"/>
                </a:solidFill>
                <a:latin typeface="Franklin Gothic Medium" panose="020B0603020102020204" pitchFamily="34" charset="0"/>
                <a:cs typeface="Arial" panose="020B0604020202020204" pitchFamily="34" charset="0"/>
              </a:defRPr>
            </a:lvl5pPr>
            <a:lvl6pPr marL="4572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6pPr>
            <a:lvl7pPr marL="9144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7pPr>
            <a:lvl8pPr marL="13716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8pPr>
            <a:lvl9pPr marL="1828800" algn="ctr"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9pPr>
          </a:lstStyle>
          <a:p>
            <a:r>
              <a:rPr lang="de-AT" altLang="de-DE" sz="3200">
                <a:solidFill>
                  <a:schemeClr val="accent2"/>
                </a:solidFill>
              </a:rPr>
              <a:t>Gesundheit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p:cTn id="7" dur="500" fill="hold"/>
                                        <p:tgtEl>
                                          <p:spTgt spid="65539"/>
                                        </p:tgtEl>
                                        <p:attrNameLst>
                                          <p:attrName>ppt_w</p:attrName>
                                        </p:attrNameLst>
                                      </p:cBhvr>
                                      <p:tavLst>
                                        <p:tav tm="0">
                                          <p:val>
                                            <p:fltVal val="0"/>
                                          </p:val>
                                        </p:tav>
                                        <p:tav tm="100000">
                                          <p:val>
                                            <p:strVal val="#ppt_w"/>
                                          </p:val>
                                        </p:tav>
                                      </p:tavLst>
                                    </p:anim>
                                    <p:anim calcmode="lin" valueType="num">
                                      <p:cBhvr>
                                        <p:cTn id="8" dur="500" fill="hold"/>
                                        <p:tgtEl>
                                          <p:spTgt spid="65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p:cTn id="13" dur="500" fill="hold"/>
                                        <p:tgtEl>
                                          <p:spTgt spid="65540"/>
                                        </p:tgtEl>
                                        <p:attrNameLst>
                                          <p:attrName>ppt_w</p:attrName>
                                        </p:attrNameLst>
                                      </p:cBhvr>
                                      <p:tavLst>
                                        <p:tav tm="0">
                                          <p:val>
                                            <p:fltVal val="0"/>
                                          </p:val>
                                        </p:tav>
                                        <p:tav tm="100000">
                                          <p:val>
                                            <p:strVal val="#ppt_w"/>
                                          </p:val>
                                        </p:tav>
                                      </p:tavLst>
                                    </p:anim>
                                    <p:anim calcmode="lin" valueType="num">
                                      <p:cBhvr>
                                        <p:cTn id="14" dur="500" fill="hold"/>
                                        <p:tgtEl>
                                          <p:spTgt spid="6554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p:cTn id="19" dur="500" fill="hold"/>
                                        <p:tgtEl>
                                          <p:spTgt spid="65541"/>
                                        </p:tgtEl>
                                        <p:attrNameLst>
                                          <p:attrName>ppt_w</p:attrName>
                                        </p:attrNameLst>
                                      </p:cBhvr>
                                      <p:tavLst>
                                        <p:tav tm="0">
                                          <p:val>
                                            <p:fltVal val="0"/>
                                          </p:val>
                                        </p:tav>
                                        <p:tav tm="100000">
                                          <p:val>
                                            <p:strVal val="#ppt_w"/>
                                          </p:val>
                                        </p:tav>
                                      </p:tavLst>
                                    </p:anim>
                                    <p:anim calcmode="lin" valueType="num">
                                      <p:cBhvr>
                                        <p:cTn id="20" dur="500" fill="hold"/>
                                        <p:tgtEl>
                                          <p:spTgt spid="6554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5542"/>
                                        </p:tgtEl>
                                        <p:attrNameLst>
                                          <p:attrName>style.visibility</p:attrName>
                                        </p:attrNameLst>
                                      </p:cBhvr>
                                      <p:to>
                                        <p:strVal val="visible"/>
                                      </p:to>
                                    </p:set>
                                    <p:anim calcmode="lin" valueType="num">
                                      <p:cBhvr>
                                        <p:cTn id="25" dur="500" fill="hold"/>
                                        <p:tgtEl>
                                          <p:spTgt spid="65542"/>
                                        </p:tgtEl>
                                        <p:attrNameLst>
                                          <p:attrName>ppt_w</p:attrName>
                                        </p:attrNameLst>
                                      </p:cBhvr>
                                      <p:tavLst>
                                        <p:tav tm="0">
                                          <p:val>
                                            <p:fltVal val="0"/>
                                          </p:val>
                                        </p:tav>
                                        <p:tav tm="100000">
                                          <p:val>
                                            <p:strVal val="#ppt_w"/>
                                          </p:val>
                                        </p:tav>
                                      </p:tavLst>
                                    </p:anim>
                                    <p:anim calcmode="lin" valueType="num">
                                      <p:cBhvr>
                                        <p:cTn id="26" dur="500" fill="hold"/>
                                        <p:tgtEl>
                                          <p:spTgt spid="655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0" grpId="0"/>
      <p:bldP spid="65541" grpId="0"/>
      <p:bldP spid="655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de-AT" altLang="de-DE"/>
              <a:t>Belastungsprofil - Burnout</a:t>
            </a:r>
          </a:p>
        </p:txBody>
      </p:sp>
      <p:pic>
        <p:nvPicPr>
          <p:cNvPr id="63494" name="Picture 6" descr="SCL Burnout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2552933"/>
            <a:ext cx="8574088" cy="25955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93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keine Kohärenz1"/>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69875" y="2806700"/>
            <a:ext cx="8428038"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Rectangle 3"/>
          <p:cNvSpPr>
            <a:spLocks noGrp="1" noChangeArrowheads="1"/>
          </p:cNvSpPr>
          <p:nvPr>
            <p:ph type="title"/>
          </p:nvPr>
        </p:nvSpPr>
        <p:spPr/>
        <p:txBody>
          <a:bodyPr/>
          <a:lstStyle/>
          <a:p>
            <a:r>
              <a:rPr lang="de-AT" altLang="de-DE" dirty="0"/>
              <a:t>Stress = Chaos</a:t>
            </a:r>
          </a:p>
        </p:txBody>
      </p:sp>
      <p:sp>
        <p:nvSpPr>
          <p:cNvPr id="2" name="Inhaltsplatzhalter 1">
            <a:extLst>
              <a:ext uri="{FF2B5EF4-FFF2-40B4-BE49-F238E27FC236}">
                <a16:creationId xmlns:a16="http://schemas.microsoft.com/office/drawing/2014/main" id="{46C35F7E-0BED-4F6F-A4A0-B745CAD8C8A7}"/>
              </a:ext>
            </a:extLst>
          </p:cNvPr>
          <p:cNvSpPr>
            <a:spLocks noGrp="1"/>
          </p:cNvSpPr>
          <p:nvPr>
            <p:ph sz="quarter" idx="2"/>
          </p:nvPr>
        </p:nvSpPr>
        <p:spPr/>
        <p:txBody>
          <a:bodyPr/>
          <a:lstStyle/>
          <a:p>
            <a:endParaRPr lang="de-A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085F17-7DEB-47EB-89AA-0A18E5E4B313}"/>
              </a:ext>
            </a:extLst>
          </p:cNvPr>
          <p:cNvSpPr>
            <a:spLocks noGrp="1"/>
          </p:cNvSpPr>
          <p:nvPr>
            <p:ph type="title"/>
          </p:nvPr>
        </p:nvSpPr>
        <p:spPr/>
        <p:txBody>
          <a:bodyPr/>
          <a:lstStyle/>
          <a:p>
            <a:r>
              <a:rPr lang="de-AT" dirty="0"/>
              <a:t>Stress ist kraftraubendes Gegeneinander …</a:t>
            </a:r>
          </a:p>
        </p:txBody>
      </p:sp>
      <p:pic>
        <p:nvPicPr>
          <p:cNvPr id="10" name="Inhaltsplatzhalter 9">
            <a:extLst>
              <a:ext uri="{FF2B5EF4-FFF2-40B4-BE49-F238E27FC236}">
                <a16:creationId xmlns:a16="http://schemas.microsoft.com/office/drawing/2014/main" id="{0325E6C9-9B31-4676-8DE1-0A16CF3708E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flipH="1">
            <a:off x="1953550" y="3099073"/>
            <a:ext cx="2495160" cy="1620000"/>
          </a:xfrm>
        </p:spPr>
      </p:pic>
      <p:pic>
        <p:nvPicPr>
          <p:cNvPr id="8" name="Inhaltsplatzhalter 7">
            <a:extLst>
              <a:ext uri="{FF2B5EF4-FFF2-40B4-BE49-F238E27FC236}">
                <a16:creationId xmlns:a16="http://schemas.microsoft.com/office/drawing/2014/main" id="{BBD6C162-6FBB-4D0D-BF93-01A59C62DAE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95291" y="3099073"/>
            <a:ext cx="2495160" cy="1620000"/>
          </a:xfrm>
        </p:spPr>
      </p:pic>
    </p:spTree>
    <p:extLst>
      <p:ext uri="{BB962C8B-B14F-4D97-AF65-F5344CB8AC3E}">
        <p14:creationId xmlns:p14="http://schemas.microsoft.com/office/powerpoint/2010/main" val="2071574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Teil 1: Einführung</a:t>
            </a:r>
          </a:p>
        </p:txBody>
      </p:sp>
      <p:sp>
        <p:nvSpPr>
          <p:cNvPr id="3" name="Inhaltsplatzhalter 2"/>
          <p:cNvSpPr>
            <a:spLocks noGrp="1"/>
          </p:cNvSpPr>
          <p:nvPr>
            <p:ph idx="1"/>
          </p:nvPr>
        </p:nvSpPr>
        <p:spPr/>
        <p:txBody>
          <a:bodyPr/>
          <a:lstStyle/>
          <a:p>
            <a:r>
              <a:rPr lang="de-AT" dirty="0"/>
              <a:t>Was ist Biofeedback</a:t>
            </a:r>
          </a:p>
          <a:p>
            <a:r>
              <a:rPr lang="de-AT" dirty="0"/>
              <a:t>Wie wirkt Biofeedback</a:t>
            </a:r>
          </a:p>
          <a:p>
            <a:r>
              <a:rPr lang="de-AT" dirty="0"/>
              <a:t>Wie kann Biofeedback helfen</a:t>
            </a:r>
          </a:p>
        </p:txBody>
      </p:sp>
    </p:spTree>
    <p:extLst>
      <p:ext uri="{BB962C8B-B14F-4D97-AF65-F5344CB8AC3E}">
        <p14:creationId xmlns:p14="http://schemas.microsoft.com/office/powerpoint/2010/main" val="347227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Zeichnung enthält.&#10;&#10;Automatisch generierte Beschreibung">
            <a:extLst>
              <a:ext uri="{FF2B5EF4-FFF2-40B4-BE49-F238E27FC236}">
                <a16:creationId xmlns:a16="http://schemas.microsoft.com/office/drawing/2014/main" id="{2E1349DB-5BFF-41C9-B81E-AFFB969847F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61969" y="2263233"/>
            <a:ext cx="4658016" cy="3683917"/>
          </a:xfrm>
        </p:spPr>
      </p:pic>
      <p:sp>
        <p:nvSpPr>
          <p:cNvPr id="4" name="Titel 3">
            <a:extLst>
              <a:ext uri="{FF2B5EF4-FFF2-40B4-BE49-F238E27FC236}">
                <a16:creationId xmlns:a16="http://schemas.microsoft.com/office/drawing/2014/main" id="{906A4C4A-DC44-4A50-BC7F-79C5568CBAF1}"/>
              </a:ext>
            </a:extLst>
          </p:cNvPr>
          <p:cNvSpPr>
            <a:spLocks noGrp="1"/>
          </p:cNvSpPr>
          <p:nvPr>
            <p:ph type="title"/>
          </p:nvPr>
        </p:nvSpPr>
        <p:spPr>
          <a:xfrm>
            <a:off x="468313" y="1412875"/>
            <a:ext cx="8229600" cy="1700716"/>
          </a:xfrm>
        </p:spPr>
        <p:txBody>
          <a:bodyPr/>
          <a:lstStyle/>
          <a:p>
            <a:r>
              <a:rPr lang="de-AT" dirty="0"/>
              <a:t>… Kohärenz ist ein fröhliches Miteinander</a:t>
            </a:r>
          </a:p>
        </p:txBody>
      </p:sp>
    </p:spTree>
    <p:extLst>
      <p:ext uri="{BB962C8B-B14F-4D97-AF65-F5344CB8AC3E}">
        <p14:creationId xmlns:p14="http://schemas.microsoft.com/office/powerpoint/2010/main" val="17660027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keine Kohärenz1"/>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69875" y="2806700"/>
            <a:ext cx="8428038"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Rectangle 3"/>
          <p:cNvSpPr>
            <a:spLocks noGrp="1" noChangeArrowheads="1"/>
          </p:cNvSpPr>
          <p:nvPr>
            <p:ph type="title"/>
          </p:nvPr>
        </p:nvSpPr>
        <p:spPr/>
        <p:txBody>
          <a:bodyPr/>
          <a:lstStyle/>
          <a:p>
            <a:r>
              <a:rPr lang="de-AT" altLang="de-DE"/>
              <a:t>Kohärenz = innen aufräumen</a:t>
            </a:r>
          </a:p>
        </p:txBody>
      </p:sp>
      <p:pic>
        <p:nvPicPr>
          <p:cNvPr id="66564" name="Picture 4" descr="HerKohärenz"/>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95275" y="2794000"/>
            <a:ext cx="8402638" cy="3249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1141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3" fill="hold" nodeType="clickEffect">
                                  <p:stCondLst>
                                    <p:cond delay="0"/>
                                  </p:stCondLst>
                                  <p:childTnLst>
                                    <p:set>
                                      <p:cBhvr>
                                        <p:cTn id="10" dur="1" fill="hold">
                                          <p:stCondLst>
                                            <p:cond delay="0"/>
                                          </p:stCondLst>
                                        </p:cTn>
                                        <p:tgtEl>
                                          <p:spTgt spid="66564"/>
                                        </p:tgtEl>
                                        <p:attrNameLst>
                                          <p:attrName>style.visibility</p:attrName>
                                        </p:attrNameLst>
                                      </p:cBhvr>
                                      <p:to>
                                        <p:strVal val="visible"/>
                                      </p:to>
                                    </p:set>
                                    <p:animEffect transition="in" filter="strips(upRight)">
                                      <p:cBhvr>
                                        <p:cTn id="11" dur="50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de-AT" altLang="de-DE"/>
              <a:t>Belastungsprofil - Hautleitwert</a:t>
            </a:r>
          </a:p>
        </p:txBody>
      </p:sp>
      <p:pic>
        <p:nvPicPr>
          <p:cNvPr id="62467" name="Picture 3" descr="perfek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3363" y="2444750"/>
            <a:ext cx="8702675" cy="2298700"/>
          </a:xfrm>
        </p:spPr>
      </p:pic>
      <p:pic>
        <p:nvPicPr>
          <p:cNvPr id="62468" name="Picture 4" descr="zeitachs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5588" y="4735513"/>
            <a:ext cx="8562975" cy="57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0323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B98B5-48EB-4FDF-8A17-C37105F8B7A7}"/>
              </a:ext>
            </a:extLst>
          </p:cNvPr>
          <p:cNvSpPr>
            <a:spLocks noGrp="1"/>
          </p:cNvSpPr>
          <p:nvPr>
            <p:ph type="title"/>
          </p:nvPr>
        </p:nvSpPr>
        <p:spPr>
          <a:xfrm>
            <a:off x="115747" y="1412875"/>
            <a:ext cx="8582166" cy="1143000"/>
          </a:xfrm>
        </p:spPr>
        <p:txBody>
          <a:bodyPr>
            <a:normAutofit fontScale="90000"/>
          </a:bodyPr>
          <a:lstStyle/>
          <a:p>
            <a:r>
              <a:rPr lang="de-AT" dirty="0"/>
              <a:t>Kohärenz = vegetatives Gleichgewicht</a:t>
            </a:r>
          </a:p>
        </p:txBody>
      </p:sp>
      <p:pic>
        <p:nvPicPr>
          <p:cNvPr id="4" name="Kohärenz">
            <a:hlinkClick r:id="" action="ppaction://media"/>
            <a:extLst>
              <a:ext uri="{FF2B5EF4-FFF2-40B4-BE49-F238E27FC236}">
                <a16:creationId xmlns:a16="http://schemas.microsoft.com/office/drawing/2014/main" id="{9ED15BA4-67A1-459A-9B27-CA62F605D4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4756" y="2361407"/>
            <a:ext cx="5175250" cy="3881437"/>
          </a:xfrm>
        </p:spPr>
      </p:pic>
    </p:spTree>
    <p:extLst>
      <p:ext uri="{BB962C8B-B14F-4D97-AF65-F5344CB8AC3E}">
        <p14:creationId xmlns:p14="http://schemas.microsoft.com/office/powerpoint/2010/main" val="396094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ADAC66D0-DEA6-432B-9A88-83D9CE692550}"/>
              </a:ext>
            </a:extLst>
          </p:cNvPr>
          <p:cNvPicPr>
            <a:picLocks noChangeAspect="1"/>
          </p:cNvPicPr>
          <p:nvPr/>
        </p:nvPicPr>
        <p:blipFill>
          <a:blip r:embed="rId2"/>
          <a:stretch>
            <a:fillRect/>
          </a:stretch>
        </p:blipFill>
        <p:spPr>
          <a:xfrm>
            <a:off x="1699417" y="2479471"/>
            <a:ext cx="5916866" cy="1224534"/>
          </a:xfrm>
          <a:prstGeom prst="rect">
            <a:avLst/>
          </a:prstGeom>
        </p:spPr>
      </p:pic>
      <p:sp>
        <p:nvSpPr>
          <p:cNvPr id="65539" name="Rectangle 3">
            <a:extLst>
              <a:ext uri="{FF2B5EF4-FFF2-40B4-BE49-F238E27FC236}">
                <a16:creationId xmlns:a16="http://schemas.microsoft.com/office/drawing/2014/main" id="{52C3A352-5E85-43C9-AFB3-2F2D5AC67B95}"/>
              </a:ext>
            </a:extLst>
          </p:cNvPr>
          <p:cNvSpPr>
            <a:spLocks noGrp="1" noChangeArrowheads="1"/>
          </p:cNvSpPr>
          <p:nvPr>
            <p:ph type="title"/>
          </p:nvPr>
        </p:nvSpPr>
        <p:spPr>
          <a:xfrm>
            <a:off x="481013" y="1236663"/>
            <a:ext cx="7135270" cy="881062"/>
          </a:xfrm>
        </p:spPr>
        <p:txBody>
          <a:bodyPr/>
          <a:lstStyle/>
          <a:p>
            <a:pPr eaLnBrk="1" hangingPunct="1"/>
            <a:r>
              <a:rPr lang="de-AT" altLang="de-DE" dirty="0"/>
              <a:t>Messung der Kohärenz</a:t>
            </a:r>
          </a:p>
        </p:txBody>
      </p:sp>
      <p:grpSp>
        <p:nvGrpSpPr>
          <p:cNvPr id="3" name="Gruppieren 2">
            <a:extLst>
              <a:ext uri="{FF2B5EF4-FFF2-40B4-BE49-F238E27FC236}">
                <a16:creationId xmlns:a16="http://schemas.microsoft.com/office/drawing/2014/main" id="{C5D11A03-86F8-4225-8D66-93449A19C970}"/>
              </a:ext>
            </a:extLst>
          </p:cNvPr>
          <p:cNvGrpSpPr/>
          <p:nvPr/>
        </p:nvGrpSpPr>
        <p:grpSpPr>
          <a:xfrm>
            <a:off x="663255" y="2598387"/>
            <a:ext cx="1597617" cy="2220312"/>
            <a:chOff x="663255" y="2598387"/>
            <a:chExt cx="1597617" cy="2220312"/>
          </a:xfrm>
        </p:grpSpPr>
        <p:cxnSp>
          <p:nvCxnSpPr>
            <p:cNvPr id="6" name="Gerader Verbinder 5">
              <a:extLst>
                <a:ext uri="{FF2B5EF4-FFF2-40B4-BE49-F238E27FC236}">
                  <a16:creationId xmlns:a16="http://schemas.microsoft.com/office/drawing/2014/main" id="{E8DC89AA-ED2E-4323-BF5B-DA72F488C558}"/>
                </a:ext>
              </a:extLst>
            </p:cNvPr>
            <p:cNvCxnSpPr>
              <a:cxnSpLocks/>
            </p:cNvCxnSpPr>
            <p:nvPr/>
          </p:nvCxnSpPr>
          <p:spPr>
            <a:xfrm>
              <a:off x="858644" y="2598387"/>
              <a:ext cx="134700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E7A154F-73FC-480D-9F2F-85896DA857B1}"/>
                </a:ext>
              </a:extLst>
            </p:cNvPr>
            <p:cNvCxnSpPr>
              <a:cxnSpLocks/>
            </p:cNvCxnSpPr>
            <p:nvPr/>
          </p:nvCxnSpPr>
          <p:spPr>
            <a:xfrm>
              <a:off x="858644" y="3564979"/>
              <a:ext cx="134700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9A91C7A3-37BC-4422-8B4B-F236C6E384D2}"/>
                </a:ext>
              </a:extLst>
            </p:cNvPr>
            <p:cNvCxnSpPr>
              <a:cxnSpLocks/>
            </p:cNvCxnSpPr>
            <p:nvPr/>
          </p:nvCxnSpPr>
          <p:spPr>
            <a:xfrm>
              <a:off x="1202499" y="2598387"/>
              <a:ext cx="0" cy="966592"/>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063B51EB-E19D-4FD5-979A-058645A5C94D}"/>
                </a:ext>
              </a:extLst>
            </p:cNvPr>
            <p:cNvSpPr txBox="1"/>
            <p:nvPr/>
          </p:nvSpPr>
          <p:spPr>
            <a:xfrm>
              <a:off x="663255" y="3741481"/>
              <a:ext cx="1597617" cy="1077218"/>
            </a:xfrm>
            <a:prstGeom prst="rect">
              <a:avLst/>
            </a:prstGeom>
            <a:noFill/>
          </p:spPr>
          <p:txBody>
            <a:bodyPr wrap="none" rtlCol="0">
              <a:spAutoFit/>
            </a:bodyPr>
            <a:lstStyle/>
            <a:p>
              <a:r>
                <a:rPr lang="de-AT" sz="3200" dirty="0"/>
                <a:t>Amplitude </a:t>
              </a:r>
            </a:p>
            <a:p>
              <a:r>
                <a:rPr lang="de-AT" sz="3200" dirty="0"/>
                <a:t>= Gefäße</a:t>
              </a:r>
            </a:p>
          </p:txBody>
        </p:sp>
      </p:grpSp>
      <p:grpSp>
        <p:nvGrpSpPr>
          <p:cNvPr id="2" name="Gruppieren 1">
            <a:extLst>
              <a:ext uri="{FF2B5EF4-FFF2-40B4-BE49-F238E27FC236}">
                <a16:creationId xmlns:a16="http://schemas.microsoft.com/office/drawing/2014/main" id="{A379ECA6-2E61-4EFE-A596-F304998E41D8}"/>
              </a:ext>
            </a:extLst>
          </p:cNvPr>
          <p:cNvGrpSpPr/>
          <p:nvPr/>
        </p:nvGrpSpPr>
        <p:grpSpPr>
          <a:xfrm>
            <a:off x="3963577" y="3509170"/>
            <a:ext cx="2166683" cy="2471325"/>
            <a:chOff x="3963577" y="3509170"/>
            <a:chExt cx="2166683" cy="2471325"/>
          </a:xfrm>
        </p:grpSpPr>
        <p:cxnSp>
          <p:nvCxnSpPr>
            <p:cNvPr id="19" name="Gerader Verbinder 18">
              <a:extLst>
                <a:ext uri="{FF2B5EF4-FFF2-40B4-BE49-F238E27FC236}">
                  <a16:creationId xmlns:a16="http://schemas.microsoft.com/office/drawing/2014/main" id="{620FB72A-3425-43EE-86C7-F60ECD9FAF61}"/>
                </a:ext>
              </a:extLst>
            </p:cNvPr>
            <p:cNvCxnSpPr>
              <a:cxnSpLocks/>
            </p:cNvCxnSpPr>
            <p:nvPr/>
          </p:nvCxnSpPr>
          <p:spPr>
            <a:xfrm rot="5400000">
              <a:off x="3478672" y="4229774"/>
              <a:ext cx="134700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AAB8F3A0-BBC1-478B-B716-9CCE60B7650C}"/>
                </a:ext>
              </a:extLst>
            </p:cNvPr>
            <p:cNvCxnSpPr>
              <a:cxnSpLocks/>
            </p:cNvCxnSpPr>
            <p:nvPr/>
          </p:nvCxnSpPr>
          <p:spPr>
            <a:xfrm rot="5400000">
              <a:off x="4808519" y="4182673"/>
              <a:ext cx="134700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114BFC3E-6D63-4FD8-BCA5-DE416BCBC236}"/>
                </a:ext>
              </a:extLst>
            </p:cNvPr>
            <p:cNvCxnSpPr>
              <a:cxnSpLocks/>
            </p:cNvCxnSpPr>
            <p:nvPr/>
          </p:nvCxnSpPr>
          <p:spPr>
            <a:xfrm>
              <a:off x="4162817" y="4450471"/>
              <a:ext cx="1319205"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0AC93B86-FAAB-4140-AD8C-02CBFFFC7FEA}"/>
                </a:ext>
              </a:extLst>
            </p:cNvPr>
            <p:cNvSpPr txBox="1"/>
            <p:nvPr/>
          </p:nvSpPr>
          <p:spPr>
            <a:xfrm>
              <a:off x="3963577" y="4903277"/>
              <a:ext cx="2166683" cy="1077218"/>
            </a:xfrm>
            <a:prstGeom prst="rect">
              <a:avLst/>
            </a:prstGeom>
            <a:noFill/>
          </p:spPr>
          <p:txBody>
            <a:bodyPr wrap="none" rtlCol="0">
              <a:spAutoFit/>
            </a:bodyPr>
            <a:lstStyle/>
            <a:p>
              <a:r>
                <a:rPr lang="de-AT" sz="3200" dirty="0"/>
                <a:t>Frequenz </a:t>
              </a:r>
            </a:p>
            <a:p>
              <a:r>
                <a:rPr lang="de-AT" sz="3200" dirty="0"/>
                <a:t>= Herzrhythmus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08134-62CA-4609-9031-DF981972CB9A}"/>
              </a:ext>
            </a:extLst>
          </p:cNvPr>
          <p:cNvSpPr>
            <a:spLocks noGrp="1"/>
          </p:cNvSpPr>
          <p:nvPr>
            <p:ph type="title"/>
          </p:nvPr>
        </p:nvSpPr>
        <p:spPr>
          <a:xfrm>
            <a:off x="468313" y="1412875"/>
            <a:ext cx="8229600" cy="715617"/>
          </a:xfrm>
        </p:spPr>
        <p:txBody>
          <a:bodyPr/>
          <a:lstStyle/>
          <a:p>
            <a:r>
              <a:rPr lang="de-AT" dirty="0"/>
              <a:t>Berechnung der Kohärenz</a:t>
            </a:r>
          </a:p>
        </p:txBody>
      </p:sp>
      <p:pic>
        <p:nvPicPr>
          <p:cNvPr id="5" name="Inhaltsplatzhalter 4">
            <a:extLst>
              <a:ext uri="{FF2B5EF4-FFF2-40B4-BE49-F238E27FC236}">
                <a16:creationId xmlns:a16="http://schemas.microsoft.com/office/drawing/2014/main" id="{1F0181BE-2EF5-43B6-837A-41C1D3EDF8FC}"/>
              </a:ext>
            </a:extLst>
          </p:cNvPr>
          <p:cNvPicPr>
            <a:picLocks noGrp="1" noChangeAspect="1"/>
          </p:cNvPicPr>
          <p:nvPr>
            <p:ph sz="half" idx="1"/>
          </p:nvPr>
        </p:nvPicPr>
        <p:blipFill>
          <a:blip r:embed="rId2"/>
          <a:stretch>
            <a:fillRect/>
          </a:stretch>
        </p:blipFill>
        <p:spPr>
          <a:xfrm>
            <a:off x="220462" y="2675109"/>
            <a:ext cx="3703921" cy="3071819"/>
          </a:xfrm>
          <a:prstGeom prst="rect">
            <a:avLst/>
          </a:prstGeom>
        </p:spPr>
      </p:pic>
      <p:sp>
        <p:nvSpPr>
          <p:cNvPr id="7" name="Titel 1">
            <a:extLst>
              <a:ext uri="{FF2B5EF4-FFF2-40B4-BE49-F238E27FC236}">
                <a16:creationId xmlns:a16="http://schemas.microsoft.com/office/drawing/2014/main" id="{2B19B7E8-E80C-4930-B772-DCDF01CA0ABB}"/>
              </a:ext>
            </a:extLst>
          </p:cNvPr>
          <p:cNvSpPr txBox="1">
            <a:spLocks/>
          </p:cNvSpPr>
          <p:nvPr/>
        </p:nvSpPr>
        <p:spPr>
          <a:xfrm>
            <a:off x="583367" y="2013415"/>
            <a:ext cx="7553636" cy="715617"/>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de-AT" dirty="0">
                <a:solidFill>
                  <a:srgbClr val="97CB4F"/>
                </a:solidFill>
              </a:rPr>
              <a:t>Stress = Chaos   –   Kohärenz = Ordnung</a:t>
            </a:r>
          </a:p>
        </p:txBody>
      </p:sp>
      <p:pic>
        <p:nvPicPr>
          <p:cNvPr id="9" name="Inhaltsplatzhalter 8">
            <a:extLst>
              <a:ext uri="{FF2B5EF4-FFF2-40B4-BE49-F238E27FC236}">
                <a16:creationId xmlns:a16="http://schemas.microsoft.com/office/drawing/2014/main" id="{D3E160B1-0CD3-4CAA-B7AA-2C8CC9E36B5D}"/>
              </a:ext>
            </a:extLst>
          </p:cNvPr>
          <p:cNvPicPr>
            <a:picLocks noGrp="1" noChangeAspect="1"/>
          </p:cNvPicPr>
          <p:nvPr>
            <p:ph sz="half" idx="2"/>
          </p:nvPr>
        </p:nvPicPr>
        <p:blipFill>
          <a:blip r:embed="rId3"/>
          <a:stretch>
            <a:fillRect/>
          </a:stretch>
        </p:blipFill>
        <p:spPr>
          <a:xfrm>
            <a:off x="4302234" y="2789523"/>
            <a:ext cx="3834769" cy="2842989"/>
          </a:xfrm>
          <a:prstGeom prst="rect">
            <a:avLst/>
          </a:prstGeom>
        </p:spPr>
      </p:pic>
    </p:spTree>
    <p:extLst>
      <p:ext uri="{BB962C8B-B14F-4D97-AF65-F5344CB8AC3E}">
        <p14:creationId xmlns:p14="http://schemas.microsoft.com/office/powerpoint/2010/main" val="647419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08134-62CA-4609-9031-DF981972CB9A}"/>
              </a:ext>
            </a:extLst>
          </p:cNvPr>
          <p:cNvSpPr>
            <a:spLocks noGrp="1"/>
          </p:cNvSpPr>
          <p:nvPr>
            <p:ph type="title"/>
          </p:nvPr>
        </p:nvSpPr>
        <p:spPr/>
        <p:txBody>
          <a:bodyPr/>
          <a:lstStyle/>
          <a:p>
            <a:r>
              <a:rPr lang="de-AT" dirty="0"/>
              <a:t>Kohärenz – der 0.1 Hz Peak</a:t>
            </a:r>
          </a:p>
        </p:txBody>
      </p:sp>
      <p:pic>
        <p:nvPicPr>
          <p:cNvPr id="10" name="Inhaltsplatzhalter 5">
            <a:extLst>
              <a:ext uri="{FF2B5EF4-FFF2-40B4-BE49-F238E27FC236}">
                <a16:creationId xmlns:a16="http://schemas.microsoft.com/office/drawing/2014/main" id="{66859AA7-D338-4615-B418-3E14D847CA2C}"/>
              </a:ext>
            </a:extLst>
          </p:cNvPr>
          <p:cNvPicPr>
            <a:picLocks noGrp="1" noChangeAspect="1"/>
          </p:cNvPicPr>
          <p:nvPr>
            <p:ph sz="half" idx="1"/>
          </p:nvPr>
        </p:nvPicPr>
        <p:blipFill>
          <a:blip r:embed="rId2"/>
          <a:stretch>
            <a:fillRect/>
          </a:stretch>
        </p:blipFill>
        <p:spPr>
          <a:xfrm>
            <a:off x="406438" y="2594742"/>
            <a:ext cx="4041607" cy="3009418"/>
          </a:xfrm>
          <a:prstGeom prst="rect">
            <a:avLst/>
          </a:prstGeom>
        </p:spPr>
      </p:pic>
      <p:pic>
        <p:nvPicPr>
          <p:cNvPr id="12" name="Inhaltsplatzhalter 11">
            <a:extLst>
              <a:ext uri="{FF2B5EF4-FFF2-40B4-BE49-F238E27FC236}">
                <a16:creationId xmlns:a16="http://schemas.microsoft.com/office/drawing/2014/main" id="{6296BA07-D02E-4726-A92D-7D988DE13416}"/>
              </a:ext>
            </a:extLst>
          </p:cNvPr>
          <p:cNvPicPr>
            <a:picLocks noGrp="1" noChangeAspect="1"/>
          </p:cNvPicPr>
          <p:nvPr>
            <p:ph sz="half" idx="2"/>
          </p:nvPr>
        </p:nvPicPr>
        <p:blipFill>
          <a:blip r:embed="rId3"/>
          <a:stretch>
            <a:fillRect/>
          </a:stretch>
        </p:blipFill>
        <p:spPr>
          <a:xfrm>
            <a:off x="3984485" y="2669801"/>
            <a:ext cx="3840001" cy="2859300"/>
          </a:xfrm>
          <a:prstGeom prst="rect">
            <a:avLst/>
          </a:prstGeom>
        </p:spPr>
      </p:pic>
    </p:spTree>
    <p:extLst>
      <p:ext uri="{BB962C8B-B14F-4D97-AF65-F5344CB8AC3E}">
        <p14:creationId xmlns:p14="http://schemas.microsoft.com/office/powerpoint/2010/main" val="3549891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11D40A8-BB6B-4DA5-B6E5-8BAC634B6FF1}"/>
              </a:ext>
            </a:extLst>
          </p:cNvPr>
          <p:cNvPicPr>
            <a:picLocks noGrp="1" noChangeAspect="1"/>
          </p:cNvPicPr>
          <p:nvPr>
            <p:ph sz="half" idx="2"/>
          </p:nvPr>
        </p:nvPicPr>
        <p:blipFill>
          <a:blip r:embed="rId2"/>
          <a:stretch>
            <a:fillRect/>
          </a:stretch>
        </p:blipFill>
        <p:spPr>
          <a:xfrm>
            <a:off x="4637089" y="2293644"/>
            <a:ext cx="4033111" cy="2905952"/>
          </a:xfrm>
          <a:prstGeom prst="rect">
            <a:avLst/>
          </a:prstGeom>
        </p:spPr>
      </p:pic>
      <p:sp>
        <p:nvSpPr>
          <p:cNvPr id="2" name="Titel 1">
            <a:extLst>
              <a:ext uri="{FF2B5EF4-FFF2-40B4-BE49-F238E27FC236}">
                <a16:creationId xmlns:a16="http://schemas.microsoft.com/office/drawing/2014/main" id="{E47A5A3B-B7BA-4FF8-92D4-626DAE383E9E}"/>
              </a:ext>
            </a:extLst>
          </p:cNvPr>
          <p:cNvSpPr>
            <a:spLocks noGrp="1"/>
          </p:cNvSpPr>
          <p:nvPr>
            <p:ph type="title"/>
          </p:nvPr>
        </p:nvSpPr>
        <p:spPr>
          <a:xfrm>
            <a:off x="872227" y="1462280"/>
            <a:ext cx="6984380" cy="715617"/>
          </a:xfrm>
        </p:spPr>
        <p:txBody>
          <a:bodyPr>
            <a:normAutofit fontScale="90000"/>
          </a:bodyPr>
          <a:lstStyle/>
          <a:p>
            <a:r>
              <a:rPr lang="de-AT" dirty="0" err="1"/>
              <a:t>Baroreflex</a:t>
            </a:r>
            <a:r>
              <a:rPr lang="de-AT" dirty="0"/>
              <a:t>-Sensitivität </a:t>
            </a:r>
            <a:br>
              <a:rPr lang="de-AT" dirty="0"/>
            </a:br>
            <a:r>
              <a:rPr lang="de-AT" sz="3100" dirty="0"/>
              <a:t>(Lehrer, </a:t>
            </a:r>
            <a:r>
              <a:rPr lang="de-AT" sz="3100" dirty="0" err="1"/>
              <a:t>Vaschillo</a:t>
            </a:r>
            <a:r>
              <a:rPr lang="de-AT" sz="3100" dirty="0"/>
              <a:t> et al., 2003)</a:t>
            </a:r>
          </a:p>
        </p:txBody>
      </p:sp>
      <p:sp>
        <p:nvSpPr>
          <p:cNvPr id="3" name="Inhaltsplatzhalter 2">
            <a:extLst>
              <a:ext uri="{FF2B5EF4-FFF2-40B4-BE49-F238E27FC236}">
                <a16:creationId xmlns:a16="http://schemas.microsoft.com/office/drawing/2014/main" id="{A4D786C3-C58D-4EC5-8256-060A50814B3D}"/>
              </a:ext>
            </a:extLst>
          </p:cNvPr>
          <p:cNvSpPr>
            <a:spLocks noGrp="1"/>
          </p:cNvSpPr>
          <p:nvPr>
            <p:ph sz="half" idx="1"/>
          </p:nvPr>
        </p:nvSpPr>
        <p:spPr/>
        <p:txBody>
          <a:bodyPr>
            <a:normAutofit/>
          </a:bodyPr>
          <a:lstStyle/>
          <a:p>
            <a:r>
              <a:rPr lang="de-AT" sz="3200" dirty="0"/>
              <a:t>Blutdruck-schwankungen</a:t>
            </a:r>
          </a:p>
          <a:p>
            <a:r>
              <a:rPr lang="de-AT" sz="3200" dirty="0"/>
              <a:t>Herzfrequenz-schwankungen</a:t>
            </a:r>
          </a:p>
          <a:p>
            <a:r>
              <a:rPr lang="de-AT" sz="3200" dirty="0"/>
              <a:t>Gefäßtonus-Schwankungen</a:t>
            </a:r>
          </a:p>
        </p:txBody>
      </p:sp>
      <p:sp>
        <p:nvSpPr>
          <p:cNvPr id="6" name="Rechteck 5">
            <a:extLst>
              <a:ext uri="{FF2B5EF4-FFF2-40B4-BE49-F238E27FC236}">
                <a16:creationId xmlns:a16="http://schemas.microsoft.com/office/drawing/2014/main" id="{E9E51F0D-137E-466E-A030-B432AD44470C}"/>
              </a:ext>
            </a:extLst>
          </p:cNvPr>
          <p:cNvSpPr/>
          <p:nvPr/>
        </p:nvSpPr>
        <p:spPr>
          <a:xfrm>
            <a:off x="4637089" y="5199596"/>
            <a:ext cx="4572000" cy="923330"/>
          </a:xfrm>
          <a:prstGeom prst="rect">
            <a:avLst/>
          </a:prstGeom>
        </p:spPr>
        <p:txBody>
          <a:bodyPr>
            <a:spAutoFit/>
          </a:bodyPr>
          <a:lstStyle/>
          <a:p>
            <a:r>
              <a:rPr lang="de-AT" dirty="0"/>
              <a:t>Modell des </a:t>
            </a:r>
            <a:r>
              <a:rPr lang="de-AT" dirty="0" err="1"/>
              <a:t>Baroreflexes</a:t>
            </a:r>
            <a:r>
              <a:rPr lang="de-AT" dirty="0"/>
              <a:t> aus drei geschlossenen Kreisläufen; Quelle: </a:t>
            </a:r>
            <a:r>
              <a:rPr lang="de-AT" dirty="0" err="1"/>
              <a:t>Vaschillo</a:t>
            </a:r>
            <a:r>
              <a:rPr lang="de-AT" dirty="0"/>
              <a:t> E., </a:t>
            </a:r>
            <a:r>
              <a:rPr lang="de-AT" dirty="0" err="1"/>
              <a:t>Vaschillo</a:t>
            </a:r>
            <a:r>
              <a:rPr lang="de-AT" dirty="0"/>
              <a:t>, B., </a:t>
            </a:r>
            <a:r>
              <a:rPr lang="de-AT" dirty="0" err="1"/>
              <a:t>Buckman</a:t>
            </a:r>
            <a:r>
              <a:rPr lang="de-AT" dirty="0"/>
              <a:t>, </a:t>
            </a:r>
            <a:r>
              <a:rPr lang="de-AT" dirty="0" err="1"/>
              <a:t>Pandina</a:t>
            </a:r>
            <a:r>
              <a:rPr lang="de-AT" dirty="0"/>
              <a:t> &amp; Bates, 2012</a:t>
            </a:r>
          </a:p>
        </p:txBody>
      </p:sp>
    </p:spTree>
    <p:extLst>
      <p:ext uri="{BB962C8B-B14F-4D97-AF65-F5344CB8AC3E}">
        <p14:creationId xmlns:p14="http://schemas.microsoft.com/office/powerpoint/2010/main" val="1690478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EAA08-2D9B-4F3C-B99C-7C8FB2C219EE}"/>
              </a:ext>
            </a:extLst>
          </p:cNvPr>
          <p:cNvSpPr>
            <a:spLocks noGrp="1"/>
          </p:cNvSpPr>
          <p:nvPr>
            <p:ph type="title"/>
          </p:nvPr>
        </p:nvSpPr>
        <p:spPr>
          <a:xfrm>
            <a:off x="468313" y="1412875"/>
            <a:ext cx="8229600" cy="805586"/>
          </a:xfrm>
        </p:spPr>
        <p:txBody>
          <a:bodyPr>
            <a:normAutofit fontScale="90000"/>
          </a:bodyPr>
          <a:lstStyle/>
          <a:p>
            <a:r>
              <a:rPr lang="de-AT" dirty="0"/>
              <a:t>Die </a:t>
            </a:r>
            <a:r>
              <a:rPr lang="de-AT" dirty="0" err="1"/>
              <a:t>Polyvagal</a:t>
            </a:r>
            <a:r>
              <a:rPr lang="de-AT" dirty="0"/>
              <a:t>-Theorie: </a:t>
            </a:r>
            <a:r>
              <a:rPr lang="de-AT" sz="3100" dirty="0"/>
              <a:t>Stephen W. </a:t>
            </a:r>
            <a:r>
              <a:rPr lang="de-AT" sz="3100" dirty="0" err="1"/>
              <a:t>Porges</a:t>
            </a:r>
            <a:endParaRPr lang="de-AT" sz="3100" dirty="0"/>
          </a:p>
        </p:txBody>
      </p:sp>
      <p:sp>
        <p:nvSpPr>
          <p:cNvPr id="4" name="Inhaltsplatzhalter 3">
            <a:extLst>
              <a:ext uri="{FF2B5EF4-FFF2-40B4-BE49-F238E27FC236}">
                <a16:creationId xmlns:a16="http://schemas.microsoft.com/office/drawing/2014/main" id="{01229A60-AD76-46E2-A512-014DC591DEBC}"/>
              </a:ext>
            </a:extLst>
          </p:cNvPr>
          <p:cNvSpPr>
            <a:spLocks noGrp="1"/>
          </p:cNvSpPr>
          <p:nvPr>
            <p:ph sz="half" idx="1"/>
          </p:nvPr>
        </p:nvSpPr>
        <p:spPr>
          <a:xfrm>
            <a:off x="679047" y="2377836"/>
            <a:ext cx="4263483" cy="3880772"/>
          </a:xfrm>
        </p:spPr>
        <p:txBody>
          <a:bodyPr>
            <a:normAutofit fontScale="92500" lnSpcReduction="10000"/>
          </a:bodyPr>
          <a:lstStyle/>
          <a:p>
            <a:r>
              <a:rPr lang="de-AT" sz="3200" dirty="0"/>
              <a:t>Ventraler Vagus:</a:t>
            </a:r>
          </a:p>
          <a:p>
            <a:pPr lvl="1"/>
            <a:r>
              <a:rPr lang="de-AT" sz="3000" dirty="0"/>
              <a:t>langsam, träge:</a:t>
            </a:r>
            <a:br>
              <a:rPr lang="de-AT" sz="3000" dirty="0"/>
            </a:br>
            <a:r>
              <a:rPr lang="de-AT" sz="3000" dirty="0"/>
              <a:t> </a:t>
            </a:r>
            <a:r>
              <a:rPr lang="de-AT" sz="3000" dirty="0" err="1"/>
              <a:t>freeze</a:t>
            </a:r>
            <a:endParaRPr lang="de-AT" sz="3000" dirty="0"/>
          </a:p>
          <a:p>
            <a:r>
              <a:rPr lang="de-AT" sz="3200" dirty="0"/>
              <a:t>Sympathikus</a:t>
            </a:r>
          </a:p>
          <a:p>
            <a:pPr lvl="1"/>
            <a:r>
              <a:rPr lang="de-AT" sz="3000" dirty="0" err="1"/>
              <a:t>fight</a:t>
            </a:r>
            <a:r>
              <a:rPr lang="de-AT" sz="3000" dirty="0"/>
              <a:t>/</a:t>
            </a:r>
            <a:r>
              <a:rPr lang="de-AT" sz="3000" dirty="0" err="1"/>
              <a:t>flight</a:t>
            </a:r>
            <a:endParaRPr lang="de-AT" sz="3000" dirty="0"/>
          </a:p>
          <a:p>
            <a:r>
              <a:rPr lang="de-AT" sz="3200" dirty="0"/>
              <a:t>Dorsaler Vagus</a:t>
            </a:r>
          </a:p>
          <a:p>
            <a:pPr lvl="1"/>
            <a:r>
              <a:rPr lang="de-AT" sz="3000" dirty="0"/>
              <a:t>schnell: </a:t>
            </a:r>
            <a:br>
              <a:rPr lang="de-AT" sz="3000" dirty="0"/>
            </a:br>
            <a:r>
              <a:rPr lang="de-AT" sz="3000" dirty="0"/>
              <a:t>Bindung/Meditation</a:t>
            </a:r>
          </a:p>
          <a:p>
            <a:endParaRPr lang="de-AT" sz="3200" dirty="0"/>
          </a:p>
        </p:txBody>
      </p:sp>
      <p:pic>
        <p:nvPicPr>
          <p:cNvPr id="20" name="Inhaltsplatzhalter 19">
            <a:extLst>
              <a:ext uri="{FF2B5EF4-FFF2-40B4-BE49-F238E27FC236}">
                <a16:creationId xmlns:a16="http://schemas.microsoft.com/office/drawing/2014/main" id="{50516714-E185-4817-848E-6A4560DB5A9C}"/>
              </a:ext>
            </a:extLst>
          </p:cNvPr>
          <p:cNvPicPr>
            <a:picLocks noGrp="1" noChangeAspect="1"/>
          </p:cNvPicPr>
          <p:nvPr>
            <p:ph sz="half" idx="2"/>
          </p:nvPr>
        </p:nvPicPr>
        <p:blipFill>
          <a:blip r:embed="rId2"/>
          <a:stretch>
            <a:fillRect/>
          </a:stretch>
        </p:blipFill>
        <p:spPr>
          <a:xfrm>
            <a:off x="5708346" y="2218461"/>
            <a:ext cx="1331457" cy="3881437"/>
          </a:xfrm>
          <a:prstGeom prst="rect">
            <a:avLst/>
          </a:prstGeom>
        </p:spPr>
      </p:pic>
    </p:spTree>
    <p:extLst>
      <p:ext uri="{BB962C8B-B14F-4D97-AF65-F5344CB8AC3E}">
        <p14:creationId xmlns:p14="http://schemas.microsoft.com/office/powerpoint/2010/main" val="264736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4560B34-DDF8-496F-9013-C38FA9454394}"/>
              </a:ext>
            </a:extLst>
          </p:cNvPr>
          <p:cNvSpPr>
            <a:spLocks noGrp="1"/>
          </p:cNvSpPr>
          <p:nvPr>
            <p:ph type="title"/>
          </p:nvPr>
        </p:nvSpPr>
        <p:spPr/>
        <p:txBody>
          <a:bodyPr>
            <a:normAutofit/>
          </a:bodyPr>
          <a:lstStyle/>
          <a:p>
            <a:pPr algn="ctr"/>
            <a:r>
              <a:rPr lang="de-AT" dirty="0"/>
              <a:t>Die Atemkugel</a:t>
            </a:r>
          </a:p>
        </p:txBody>
      </p:sp>
      <p:pic>
        <p:nvPicPr>
          <p:cNvPr id="9" name="Atemkugel">
            <a:hlinkClick r:id="" action="ppaction://media"/>
            <a:extLst>
              <a:ext uri="{FF2B5EF4-FFF2-40B4-BE49-F238E27FC236}">
                <a16:creationId xmlns:a16="http://schemas.microsoft.com/office/drawing/2014/main" id="{713A8208-F95A-435E-A59F-130AC19ED4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42394" y="2361407"/>
            <a:ext cx="3881437" cy="3881437"/>
          </a:xfrm>
          <a:prstGeom prst="rect">
            <a:avLst/>
          </a:prstGeom>
        </p:spPr>
      </p:pic>
    </p:spTree>
    <p:extLst>
      <p:ext uri="{BB962C8B-B14F-4D97-AF65-F5344CB8AC3E}">
        <p14:creationId xmlns:p14="http://schemas.microsoft.com/office/powerpoint/2010/main" val="103374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Therapie ganz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25" y="1433513"/>
            <a:ext cx="6859588" cy="4772025"/>
          </a:xfrm>
          <a:prstGeom prst="rect">
            <a:avLst/>
          </a:prstGeom>
          <a:noFill/>
          <a:extLst>
            <a:ext uri="{909E8E84-426E-40DD-AFC4-6F175D3DCCD1}">
              <a14:hiddenFill xmlns:a14="http://schemas.microsoft.com/office/drawing/2010/main">
                <a:solidFill>
                  <a:srgbClr val="FFFFFF"/>
                </a:solidFill>
              </a14:hiddenFill>
            </a:ext>
          </a:extLst>
        </p:spPr>
      </p:pic>
      <p:pic>
        <p:nvPicPr>
          <p:cNvPr id="74755" name="Picture 3" descr="Therapie ganz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433513"/>
            <a:ext cx="6859588" cy="4772025"/>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Therapie ganz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1433513"/>
            <a:ext cx="6859588" cy="4772025"/>
          </a:xfrm>
          <a:prstGeom prst="rect">
            <a:avLst/>
          </a:prstGeom>
          <a:noFill/>
          <a:extLst>
            <a:ext uri="{909E8E84-426E-40DD-AFC4-6F175D3DCCD1}">
              <a14:hiddenFill xmlns:a14="http://schemas.microsoft.com/office/drawing/2010/main">
                <a:solidFill>
                  <a:srgbClr val="FFFFFF"/>
                </a:solidFill>
              </a14:hiddenFill>
            </a:ext>
          </a:extLst>
        </p:spPr>
      </p:pic>
      <p:sp>
        <p:nvSpPr>
          <p:cNvPr id="74757" name="AutoShape 5"/>
          <p:cNvSpPr>
            <a:spLocks noChangeArrowheads="1"/>
          </p:cNvSpPr>
          <p:nvPr/>
        </p:nvSpPr>
        <p:spPr bwMode="auto">
          <a:xfrm rot="10800000">
            <a:off x="1128713" y="1704975"/>
            <a:ext cx="5803900" cy="1303338"/>
          </a:xfrm>
          <a:prstGeom prst="curvedUpArrow">
            <a:avLst>
              <a:gd name="adj1" fmla="val 74053"/>
              <a:gd name="adj2" fmla="val 135449"/>
              <a:gd name="adj3" fmla="val 42750"/>
            </a:avLst>
          </a:prstGeom>
          <a:gradFill rotWithShape="1">
            <a:gsLst>
              <a:gs pos="0">
                <a:srgbClr val="FFCC00">
                  <a:gamma/>
                  <a:tint val="0"/>
                  <a:invGamma/>
                </a:srgbClr>
              </a:gs>
              <a:gs pos="100000">
                <a:srgbClr val="FFCC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4758" name="AutoShape 6"/>
          <p:cNvSpPr>
            <a:spLocks noChangeArrowheads="1"/>
          </p:cNvSpPr>
          <p:nvPr/>
        </p:nvSpPr>
        <p:spPr bwMode="auto">
          <a:xfrm rot="9432523" flipV="1">
            <a:off x="4845050" y="5667375"/>
            <a:ext cx="2835275" cy="539750"/>
          </a:xfrm>
          <a:prstGeom prst="curvedUpArrow">
            <a:avLst>
              <a:gd name="adj1" fmla="val 137622"/>
              <a:gd name="adj2" fmla="val 210045"/>
              <a:gd name="adj3" fmla="val 74269"/>
            </a:avLst>
          </a:prstGeom>
          <a:gradFill rotWithShape="1">
            <a:gsLst>
              <a:gs pos="0">
                <a:srgbClr val="FFCC00">
                  <a:gamma/>
                  <a:tint val="0"/>
                  <a:invGamma/>
                </a:srgbClr>
              </a:gs>
              <a:gs pos="100000">
                <a:srgbClr val="FFCC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grpSp>
        <p:nvGrpSpPr>
          <p:cNvPr id="74759" name="Group 7"/>
          <p:cNvGrpSpPr>
            <a:grpSpLocks/>
          </p:cNvGrpSpPr>
          <p:nvPr/>
        </p:nvGrpSpPr>
        <p:grpSpPr bwMode="auto">
          <a:xfrm>
            <a:off x="5970588" y="5443538"/>
            <a:ext cx="1371600" cy="1014412"/>
            <a:chOff x="3761" y="3429"/>
            <a:chExt cx="864" cy="639"/>
          </a:xfrm>
        </p:grpSpPr>
        <p:sp>
          <p:nvSpPr>
            <p:cNvPr id="74760" name="Line 8"/>
            <p:cNvSpPr>
              <a:spLocks noChangeShapeType="1"/>
            </p:cNvSpPr>
            <p:nvPr/>
          </p:nvSpPr>
          <p:spPr bwMode="auto">
            <a:xfrm>
              <a:off x="3761" y="3429"/>
              <a:ext cx="864" cy="611"/>
            </a:xfrm>
            <a:prstGeom prst="line">
              <a:avLst/>
            </a:prstGeom>
            <a:noFill/>
            <a:ln w="127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4761" name="Line 9"/>
            <p:cNvSpPr>
              <a:spLocks noChangeShapeType="1"/>
            </p:cNvSpPr>
            <p:nvPr/>
          </p:nvSpPr>
          <p:spPr bwMode="auto">
            <a:xfrm flipV="1">
              <a:off x="3761" y="3457"/>
              <a:ext cx="864" cy="611"/>
            </a:xfrm>
            <a:prstGeom prst="line">
              <a:avLst/>
            </a:prstGeom>
            <a:noFill/>
            <a:ln w="127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5383" y="758494"/>
            <a:ext cx="3571107" cy="5231956"/>
          </a:xfrm>
          <a:prstGeom prst="rect">
            <a:avLst/>
          </a:prstGeom>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47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4759"/>
                                        </p:tgtEl>
                                        <p:attrNameLst>
                                          <p:attrName>style.visibility</p:attrName>
                                        </p:attrNameLst>
                                      </p:cBhvr>
                                      <p:to>
                                        <p:strVal val="visible"/>
                                      </p:to>
                                    </p:set>
                                    <p:animEffect transition="in" filter="wipe(up)">
                                      <p:cBhvr>
                                        <p:cTn id="23" dur="500"/>
                                        <p:tgtEl>
                                          <p:spTgt spid="7475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74759"/>
                                        </p:tgtEl>
                                        <p:attrNameLst>
                                          <p:attrName>ppt_x</p:attrName>
                                        </p:attrNameLst>
                                      </p:cBhvr>
                                      <p:tavLst>
                                        <p:tav tm="0">
                                          <p:val>
                                            <p:strVal val="ppt_x"/>
                                          </p:val>
                                        </p:tav>
                                        <p:tav tm="100000">
                                          <p:val>
                                            <p:strVal val="ppt_x"/>
                                          </p:val>
                                        </p:tav>
                                      </p:tavLst>
                                    </p:anim>
                                    <p:anim calcmode="lin" valueType="num">
                                      <p:cBhvr additive="base">
                                        <p:cTn id="28" dur="500"/>
                                        <p:tgtEl>
                                          <p:spTgt spid="74759"/>
                                        </p:tgtEl>
                                        <p:attrNameLst>
                                          <p:attrName>ppt_y</p:attrName>
                                        </p:attrNameLst>
                                      </p:cBhvr>
                                      <p:tavLst>
                                        <p:tav tm="0">
                                          <p:val>
                                            <p:strVal val="ppt_y"/>
                                          </p:val>
                                        </p:tav>
                                        <p:tav tm="100000">
                                          <p:val>
                                            <p:strVal val="1+ppt_h/2"/>
                                          </p:val>
                                        </p:tav>
                                      </p:tavLst>
                                    </p:anim>
                                    <p:set>
                                      <p:cBhvr>
                                        <p:cTn id="29" dur="1" fill="hold">
                                          <p:stCondLst>
                                            <p:cond delay="499"/>
                                          </p:stCondLst>
                                        </p:cTn>
                                        <p:tgtEl>
                                          <p:spTgt spid="74759"/>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4758"/>
                                        </p:tgtEl>
                                        <p:attrNameLst>
                                          <p:attrName>ppt_x</p:attrName>
                                        </p:attrNameLst>
                                      </p:cBhvr>
                                      <p:tavLst>
                                        <p:tav tm="0">
                                          <p:val>
                                            <p:strVal val="ppt_x"/>
                                          </p:val>
                                        </p:tav>
                                        <p:tav tm="100000">
                                          <p:val>
                                            <p:strVal val="ppt_x"/>
                                          </p:val>
                                        </p:tav>
                                      </p:tavLst>
                                    </p:anim>
                                    <p:anim calcmode="lin" valueType="num">
                                      <p:cBhvr additive="base">
                                        <p:cTn id="32" dur="500"/>
                                        <p:tgtEl>
                                          <p:spTgt spid="74758"/>
                                        </p:tgtEl>
                                        <p:attrNameLst>
                                          <p:attrName>ppt_y</p:attrName>
                                        </p:attrNameLst>
                                      </p:cBhvr>
                                      <p:tavLst>
                                        <p:tav tm="0">
                                          <p:val>
                                            <p:strVal val="ppt_y"/>
                                          </p:val>
                                        </p:tav>
                                        <p:tav tm="100000">
                                          <p:val>
                                            <p:strVal val="1+ppt_h/2"/>
                                          </p:val>
                                        </p:tav>
                                      </p:tavLst>
                                    </p:anim>
                                    <p:set>
                                      <p:cBhvr>
                                        <p:cTn id="33" dur="1" fill="hold">
                                          <p:stCondLst>
                                            <p:cond delay="499"/>
                                          </p:stCondLst>
                                        </p:cTn>
                                        <p:tgtEl>
                                          <p:spTgt spid="7475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3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74756"/>
                                        </p:tgtEl>
                                        <p:attrNameLst>
                                          <p:attrName>style.visibility</p:attrName>
                                        </p:attrNameLst>
                                      </p:cBhvr>
                                      <p:to>
                                        <p:strVal val="visible"/>
                                      </p:to>
                                    </p:set>
                                    <p:animEffect transition="in" filter="fade">
                                      <p:cBhvr>
                                        <p:cTn id="43" dur="30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Übung: Kohärenztraining</a:t>
            </a:r>
          </a:p>
        </p:txBody>
      </p:sp>
      <p:pic>
        <p:nvPicPr>
          <p:cNvPr id="4" name="Inhaltsplatzhalter 3" descr="Ein Bild, das drinnen, Fern, Hand enthält.&#10;&#10;Automatisch generierte Beschreibung">
            <a:extLst>
              <a:ext uri="{FF2B5EF4-FFF2-40B4-BE49-F238E27FC236}">
                <a16:creationId xmlns:a16="http://schemas.microsoft.com/office/drawing/2014/main" id="{3DCCDBD3-E48F-41B6-8783-A31DFB9892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8953" y="3659876"/>
            <a:ext cx="2648320" cy="1514686"/>
          </a:xfrm>
        </p:spPr>
      </p:pic>
    </p:spTree>
    <p:extLst>
      <p:ext uri="{BB962C8B-B14F-4D97-AF65-F5344CB8AC3E}">
        <p14:creationId xmlns:p14="http://schemas.microsoft.com/office/powerpoint/2010/main" val="2279508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Zwischenteil</a:t>
            </a:r>
            <a:br>
              <a:rPr lang="de-AT" dirty="0"/>
            </a:br>
            <a:r>
              <a:rPr lang="de-AT" dirty="0"/>
              <a:t>vor Teil 4:</a:t>
            </a:r>
          </a:p>
        </p:txBody>
      </p:sp>
      <p:sp>
        <p:nvSpPr>
          <p:cNvPr id="6" name="Inhaltsplatzhalter 5"/>
          <p:cNvSpPr>
            <a:spLocks noGrp="1"/>
          </p:cNvSpPr>
          <p:nvPr>
            <p:ph idx="1"/>
          </p:nvPr>
        </p:nvSpPr>
        <p:spPr/>
        <p:txBody>
          <a:bodyPr/>
          <a:lstStyle/>
          <a:p>
            <a:r>
              <a:rPr lang="de-AT" dirty="0"/>
              <a:t>Wirksamkeit</a:t>
            </a:r>
          </a:p>
          <a:p>
            <a:pPr lvl="1"/>
            <a:r>
              <a:rPr lang="de-AT" dirty="0"/>
              <a:t>Literatur: Martin, A und Rief, W: Wie wirksam ist Biofeedback?</a:t>
            </a:r>
          </a:p>
          <a:p>
            <a:r>
              <a:rPr lang="de-AT" dirty="0"/>
              <a:t>Wirkungsweisen</a:t>
            </a:r>
          </a:p>
        </p:txBody>
      </p:sp>
    </p:spTree>
    <p:extLst>
      <p:ext uri="{BB962C8B-B14F-4D97-AF65-F5344CB8AC3E}">
        <p14:creationId xmlns:p14="http://schemas.microsoft.com/office/powerpoint/2010/main" val="417685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ußzeilenplatzhalter 3"/>
          <p:cNvSpPr>
            <a:spLocks noGrp="1"/>
          </p:cNvSpPr>
          <p:nvPr>
            <p:ph type="ftr" sz="quarter" idx="10"/>
          </p:nvPr>
        </p:nvSpPr>
        <p:spPr>
          <a:xfrm>
            <a:off x="2192870" y="6205316"/>
            <a:ext cx="4606282" cy="318537"/>
          </a:xfrm>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r>
              <a:rPr lang="de-DE" altLang="de-DE" dirty="0">
                <a:solidFill>
                  <a:srgbClr val="000000"/>
                </a:solidFill>
              </a:rPr>
              <a:t>© Europäische Biofeedback Akademie, 2015</a:t>
            </a:r>
          </a:p>
        </p:txBody>
      </p:sp>
      <p:graphicFrame>
        <p:nvGraphicFramePr>
          <p:cNvPr id="19458" name="Group 2"/>
          <p:cNvGraphicFramePr>
            <a:graphicFrameLocks noGrp="1"/>
          </p:cNvGraphicFramePr>
          <p:nvPr>
            <p:extLst>
              <p:ext uri="{D42A27DB-BD31-4B8C-83A1-F6EECF244321}">
                <p14:modId xmlns:p14="http://schemas.microsoft.com/office/powerpoint/2010/main" val="1056545165"/>
              </p:ext>
            </p:extLst>
          </p:nvPr>
        </p:nvGraphicFramePr>
        <p:xfrm>
          <a:off x="382799" y="2357218"/>
          <a:ext cx="8226425" cy="3848099"/>
        </p:xfrm>
        <a:graphic>
          <a:graphicData uri="http://schemas.openxmlformats.org/drawingml/2006/table">
            <a:tbl>
              <a:tblPr/>
              <a:tblGrid>
                <a:gridCol w="3343275">
                  <a:extLst>
                    <a:ext uri="{9D8B030D-6E8A-4147-A177-3AD203B41FA5}">
                      <a16:colId xmlns:a16="http://schemas.microsoft.com/office/drawing/2014/main" val="20000"/>
                    </a:ext>
                  </a:extLst>
                </a:gridCol>
                <a:gridCol w="4883150">
                  <a:extLst>
                    <a:ext uri="{9D8B030D-6E8A-4147-A177-3AD203B41FA5}">
                      <a16:colId xmlns:a16="http://schemas.microsoft.com/office/drawing/2014/main" val="20001"/>
                    </a:ext>
                  </a:extLst>
                </a:gridCol>
              </a:tblGrid>
              <a:tr h="40431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Level (AAPB)</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432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Indikation</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4320" cap="flat" cmpd="sng" algn="ctr">
                      <a:solidFill>
                        <a:srgbClr val="FFFFFF"/>
                      </a:solidFill>
                      <a:prstDash val="solid"/>
                      <a:round/>
                      <a:headEnd type="none" w="med" len="med"/>
                      <a:tailEnd type="none" w="med" len="med"/>
                    </a:lnB>
                    <a:lnTlToBr>
                      <a:noFill/>
                    </a:lnTlToBr>
                    <a:lnBlToTr>
                      <a:noFill/>
                    </a:lnBlToTr>
                    <a:solidFill>
                      <a:srgbClr val="00CC99"/>
                    </a:solidFill>
                  </a:tcPr>
                </a:tc>
                <a:extLst>
                  <a:ext uri="{0D108BD9-81ED-4DB2-BD59-A6C34878D82A}">
                    <a16:rowId xmlns:a16="http://schemas.microsoft.com/office/drawing/2014/main" val="10000"/>
                  </a:ext>
                </a:extLst>
              </a:tr>
              <a:tr h="40431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5 = wirksam und spezifisch</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432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Inkontinenz</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432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136708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4 = wirksam</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z.B. Angststörungen, Chronischer Rückenschmerz, Spannungskopfschmerz, Migräne, Morbus Raynaud, Temporomandibuläre Störungen, Essentielle Hypertonie, ADHS…</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40431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3 = wahrscheinlich wirksam</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z.B. Schlafstörungen, Alkoholismus,…</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863758">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2 = möglicherweise wirksam</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z.B. Depression, Post Traumatische Belastungsstörung, Tinnitus, Asthma, Fibromyalgie,…</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40431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1 = empirisch noch nicht belegt</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defRPr>
                      </a:lvl9p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de-DE" altLang="de-DE"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z.B. Essstörungen,…</a:t>
                      </a:r>
                    </a:p>
                  </a:txBody>
                  <a:tcPr marL="90000" marR="90000" marT="135277" marB="46809" horzOverflow="overflow">
                    <a:lnL w="1440" cap="flat" cmpd="sng" algn="ctr">
                      <a:solidFill>
                        <a:srgbClr val="FFFFFF"/>
                      </a:solidFill>
                      <a:prstDash val="solid"/>
                      <a:round/>
                      <a:headEnd type="none" w="med" len="med"/>
                      <a:tailEnd type="none" w="med" len="med"/>
                    </a:lnL>
                    <a:lnR w="1440" cap="flat" cmpd="sng" algn="ctr">
                      <a:solidFill>
                        <a:srgbClr val="FFFFFF"/>
                      </a:solidFill>
                      <a:prstDash val="solid"/>
                      <a:round/>
                      <a:headEnd type="none" w="med" len="med"/>
                      <a:tailEnd type="none" w="med" len="med"/>
                    </a:lnR>
                    <a:lnT w="1440" cap="flat" cmpd="sng" algn="ctr">
                      <a:solidFill>
                        <a:srgbClr val="FFFFFF"/>
                      </a:solidFill>
                      <a:prstDash val="solid"/>
                      <a:round/>
                      <a:headEnd type="none" w="med" len="med"/>
                      <a:tailEnd type="none" w="med" len="med"/>
                    </a:lnT>
                    <a:lnB w="1440" cap="flat" cmpd="sng" algn="ctr">
                      <a:solidFill>
                        <a:srgbClr val="FFFFFF"/>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bl>
          </a:graphicData>
        </a:graphic>
      </p:graphicFrame>
      <p:sp>
        <p:nvSpPr>
          <p:cNvPr id="6" name="Titel 4"/>
          <p:cNvSpPr>
            <a:spLocks noGrp="1"/>
          </p:cNvSpPr>
          <p:nvPr>
            <p:ph type="title"/>
          </p:nvPr>
        </p:nvSpPr>
        <p:spPr>
          <a:xfrm>
            <a:off x="468313" y="1412875"/>
            <a:ext cx="8229600" cy="785075"/>
          </a:xfrm>
        </p:spPr>
        <p:txBody>
          <a:bodyPr/>
          <a:lstStyle/>
          <a:p>
            <a:r>
              <a:rPr lang="de-AT" dirty="0"/>
              <a:t>Ist Biofeedback wirksam?</a:t>
            </a:r>
            <a:br>
              <a:rPr lang="de-AT" dirty="0"/>
            </a:br>
            <a:r>
              <a:rPr lang="en-US" altLang="de-DE" sz="2400" dirty="0" err="1"/>
              <a:t>Yucha</a:t>
            </a:r>
            <a:r>
              <a:rPr lang="en-US" altLang="de-DE" sz="2400" dirty="0"/>
              <a:t> &amp; Montgomery's (2008)</a:t>
            </a:r>
            <a:endParaRPr lang="de-AT" sz="2400" dirty="0"/>
          </a:p>
        </p:txBody>
      </p:sp>
    </p:spTree>
    <p:extLst>
      <p:ext uri="{BB962C8B-B14F-4D97-AF65-F5344CB8AC3E}">
        <p14:creationId xmlns:p14="http://schemas.microsoft.com/office/powerpoint/2010/main" val="41591643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Wirkungsweise von Biofeedback</a:t>
            </a:r>
          </a:p>
        </p:txBody>
      </p:sp>
      <p:sp>
        <p:nvSpPr>
          <p:cNvPr id="3" name="Inhaltsplatzhalter 2"/>
          <p:cNvSpPr>
            <a:spLocks noGrp="1"/>
          </p:cNvSpPr>
          <p:nvPr>
            <p:ph idx="1"/>
          </p:nvPr>
        </p:nvSpPr>
        <p:spPr/>
        <p:txBody>
          <a:bodyPr/>
          <a:lstStyle/>
          <a:p>
            <a:r>
              <a:rPr lang="de-AT" sz="2800" dirty="0"/>
              <a:t>Fähigkeit zur (physiologischen) Selbstkontrolle und dadurch Stärkung der </a:t>
            </a:r>
            <a:r>
              <a:rPr lang="de-AT" sz="2800" dirty="0">
                <a:solidFill>
                  <a:srgbClr val="C00000"/>
                </a:solidFill>
              </a:rPr>
              <a:t>Selbstkompetenz</a:t>
            </a:r>
          </a:p>
          <a:p>
            <a:r>
              <a:rPr lang="de-AT" sz="2800" dirty="0"/>
              <a:t>Veränderung von Erwartungen und Einstellungen gegenüber der Störung (</a:t>
            </a:r>
            <a:r>
              <a:rPr lang="de-AT" sz="2800" dirty="0">
                <a:solidFill>
                  <a:srgbClr val="C00000"/>
                </a:solidFill>
              </a:rPr>
              <a:t>Selbstwirksamkeitsüberzeugung</a:t>
            </a:r>
            <a:r>
              <a:rPr lang="de-AT" sz="2800" dirty="0"/>
              <a:t>)</a:t>
            </a:r>
          </a:p>
          <a:p>
            <a:r>
              <a:rPr lang="de-AT" sz="2800" dirty="0"/>
              <a:t>Verbesserung der </a:t>
            </a:r>
            <a:r>
              <a:rPr lang="de-AT" sz="2800" dirty="0" err="1"/>
              <a:t>Interozeption</a:t>
            </a:r>
            <a:r>
              <a:rPr lang="de-AT" sz="2800" dirty="0"/>
              <a:t> </a:t>
            </a:r>
            <a:br>
              <a:rPr lang="de-AT" sz="2800" dirty="0"/>
            </a:br>
            <a:r>
              <a:rPr lang="de-AT" sz="2800" dirty="0"/>
              <a:t>(</a:t>
            </a:r>
            <a:r>
              <a:rPr lang="de-AT" sz="2800" dirty="0" err="1">
                <a:solidFill>
                  <a:srgbClr val="C00000"/>
                </a:solidFill>
              </a:rPr>
              <a:t>Selbstbewußtsein</a:t>
            </a:r>
            <a:r>
              <a:rPr lang="de-AT" sz="2800" dirty="0"/>
              <a:t>) </a:t>
            </a:r>
          </a:p>
        </p:txBody>
      </p:sp>
      <p:sp>
        <p:nvSpPr>
          <p:cNvPr id="6" name="Fußzeilenplatzhalter 3"/>
          <p:cNvSpPr>
            <a:spLocks noGrp="1"/>
          </p:cNvSpPr>
          <p:nvPr>
            <p:ph type="ftr" sz="quarter" idx="10"/>
          </p:nvPr>
        </p:nvSpPr>
        <p:spPr>
          <a:xfrm>
            <a:off x="2192870" y="6205316"/>
            <a:ext cx="4606282" cy="318537"/>
          </a:xfrm>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r>
              <a:rPr lang="de-DE" altLang="de-DE" dirty="0">
                <a:solidFill>
                  <a:srgbClr val="000000"/>
                </a:solidFill>
              </a:rPr>
              <a:t>© Europäische Biofeedback Akademie, 2015</a:t>
            </a:r>
          </a:p>
        </p:txBody>
      </p:sp>
    </p:spTree>
    <p:extLst>
      <p:ext uri="{BB962C8B-B14F-4D97-AF65-F5344CB8AC3E}">
        <p14:creationId xmlns:p14="http://schemas.microsoft.com/office/powerpoint/2010/main" val="3881769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Teil 4: Schmerzen – </a:t>
            </a:r>
            <a:br>
              <a:rPr lang="de-AT" dirty="0"/>
            </a:br>
            <a:r>
              <a:rPr lang="de-AT" dirty="0"/>
              <a:t>EMG Entspannung</a:t>
            </a:r>
          </a:p>
        </p:txBody>
      </p:sp>
      <p:sp>
        <p:nvSpPr>
          <p:cNvPr id="6" name="Inhaltsplatzhalter 5"/>
          <p:cNvSpPr>
            <a:spLocks noGrp="1"/>
          </p:cNvSpPr>
          <p:nvPr>
            <p:ph idx="1"/>
          </p:nvPr>
        </p:nvSpPr>
        <p:spPr/>
        <p:txBody>
          <a:bodyPr/>
          <a:lstStyle/>
          <a:p>
            <a:r>
              <a:rPr lang="de-AT" dirty="0"/>
              <a:t>Gate Control Theory</a:t>
            </a:r>
          </a:p>
          <a:p>
            <a:r>
              <a:rPr lang="de-AT" dirty="0"/>
              <a:t>1. Ebene: Entspannung gegen Schmerz</a:t>
            </a:r>
          </a:p>
          <a:p>
            <a:pPr lvl="1"/>
            <a:r>
              <a:rPr lang="de-AT" dirty="0"/>
              <a:t>Schmerz = Stress = Sympathikus</a:t>
            </a:r>
          </a:p>
          <a:p>
            <a:pPr lvl="1"/>
            <a:r>
              <a:rPr lang="de-AT" dirty="0"/>
              <a:t>Parasympathikus = Nicht-Schmerz</a:t>
            </a:r>
          </a:p>
          <a:p>
            <a:r>
              <a:rPr lang="de-AT" dirty="0"/>
              <a:t>2. Ebene: Raus aus der </a:t>
            </a:r>
            <a:br>
              <a:rPr lang="de-AT" dirty="0"/>
            </a:br>
            <a:r>
              <a:rPr lang="de-AT" dirty="0"/>
              <a:t>Schmerz – </a:t>
            </a:r>
            <a:r>
              <a:rPr lang="de-AT" dirty="0" err="1"/>
              <a:t>Muskelspannungs</a:t>
            </a:r>
            <a:r>
              <a:rPr lang="de-AT" dirty="0"/>
              <a:t> - Spirale</a:t>
            </a:r>
          </a:p>
          <a:p>
            <a:endParaRPr lang="de-AT" dirty="0"/>
          </a:p>
        </p:txBody>
      </p:sp>
    </p:spTree>
    <p:extLst>
      <p:ext uri="{BB962C8B-B14F-4D97-AF65-F5344CB8AC3E}">
        <p14:creationId xmlns:p14="http://schemas.microsoft.com/office/powerpoint/2010/main" val="1649216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dirty="0"/>
              <a:t>Schmerzmodell 1</a:t>
            </a:r>
          </a:p>
        </p:txBody>
      </p:sp>
      <p:sp>
        <p:nvSpPr>
          <p:cNvPr id="5" name="Inhaltsplatzhalter 4"/>
          <p:cNvSpPr>
            <a:spLocks noGrp="1"/>
          </p:cNvSpPr>
          <p:nvPr>
            <p:ph sz="half" idx="1"/>
          </p:nvPr>
        </p:nvSpPr>
        <p:spPr>
          <a:xfrm>
            <a:off x="468312" y="2281473"/>
            <a:ext cx="4943475" cy="3844690"/>
          </a:xfrm>
        </p:spPr>
        <p:txBody>
          <a:bodyPr/>
          <a:lstStyle/>
          <a:p>
            <a:r>
              <a:rPr lang="de-AT" sz="2400" dirty="0"/>
              <a:t>Altes, mechanisches Modell</a:t>
            </a:r>
            <a:br>
              <a:rPr lang="de-AT" sz="2400" dirty="0"/>
            </a:br>
            <a:r>
              <a:rPr lang="de-AT" sz="2400" dirty="0"/>
              <a:t>(von Descartes): </a:t>
            </a:r>
          </a:p>
          <a:p>
            <a:pPr lvl="1"/>
            <a:r>
              <a:rPr lang="de-AT" sz="2000" dirty="0"/>
              <a:t>Schmerzreiz</a:t>
            </a:r>
          </a:p>
          <a:p>
            <a:pPr lvl="1"/>
            <a:r>
              <a:rPr lang="de-AT" sz="2000" dirty="0"/>
              <a:t>Nervenfasern</a:t>
            </a:r>
          </a:p>
          <a:p>
            <a:pPr lvl="1"/>
            <a:r>
              <a:rPr lang="de-AT" sz="2000" dirty="0"/>
              <a:t>Schmerz im Gehirn</a:t>
            </a:r>
          </a:p>
          <a:p>
            <a:r>
              <a:rPr lang="de-AT" sz="2400" dirty="0"/>
              <a:t>Widersprüche:</a:t>
            </a:r>
          </a:p>
          <a:p>
            <a:pPr lvl="1"/>
            <a:r>
              <a:rPr lang="de-AT" sz="2000" dirty="0"/>
              <a:t>Aufmerksamkeit (Ablenkung)</a:t>
            </a:r>
          </a:p>
          <a:p>
            <a:pPr lvl="1"/>
            <a:r>
              <a:rPr lang="de-AT" sz="2000" dirty="0"/>
              <a:t>Konsequenzen (Schmerzverhalten)</a:t>
            </a:r>
          </a:p>
          <a:p>
            <a:pPr lvl="1"/>
            <a:r>
              <a:rPr lang="de-AT" sz="2000" dirty="0"/>
              <a:t>Bedeutung (emotionale Bewertung)</a:t>
            </a:r>
          </a:p>
          <a:p>
            <a:pPr lvl="1"/>
            <a:r>
              <a:rPr lang="de-AT" sz="2000" dirty="0"/>
              <a:t>Phantomschmerz </a:t>
            </a:r>
          </a:p>
        </p:txBody>
      </p:sp>
      <p:pic>
        <p:nvPicPr>
          <p:cNvPr id="7" name="Picture 16" descr="akuter_schmerz_descart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38661" y="2344848"/>
            <a:ext cx="1676431" cy="1934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Fak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933" y="4461174"/>
            <a:ext cx="1694877" cy="166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26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lgn="l"/>
            <a:r>
              <a:rPr lang="de-AT" dirty="0"/>
              <a:t>Schmerzmodell 2</a:t>
            </a:r>
          </a:p>
        </p:txBody>
      </p:sp>
      <p:sp>
        <p:nvSpPr>
          <p:cNvPr id="5" name="Inhaltsplatzhalter 4"/>
          <p:cNvSpPr>
            <a:spLocks noGrp="1"/>
          </p:cNvSpPr>
          <p:nvPr>
            <p:ph sz="half" idx="1"/>
          </p:nvPr>
        </p:nvSpPr>
        <p:spPr>
          <a:xfrm>
            <a:off x="468312" y="2281473"/>
            <a:ext cx="4943475" cy="3844690"/>
          </a:xfrm>
        </p:spPr>
        <p:txBody>
          <a:bodyPr/>
          <a:lstStyle/>
          <a:p>
            <a:r>
              <a:rPr lang="de-AT" sz="2400" dirty="0"/>
              <a:t>Erweitertes Modell</a:t>
            </a:r>
          </a:p>
          <a:p>
            <a:r>
              <a:rPr lang="de-AT" sz="2400" dirty="0"/>
              <a:t>„Gate Control Theorie“</a:t>
            </a:r>
          </a:p>
          <a:p>
            <a:pPr lvl="1"/>
            <a:r>
              <a:rPr lang="de-AT" sz="2000" dirty="0"/>
              <a:t>Schaltstellen (mit Toren vergleichbar; </a:t>
            </a:r>
            <a:r>
              <a:rPr lang="de-AT" sz="2000" dirty="0" err="1"/>
              <a:t>gate</a:t>
            </a:r>
            <a:r>
              <a:rPr lang="de-AT" sz="2000" dirty="0"/>
              <a:t> = Tor)</a:t>
            </a:r>
          </a:p>
          <a:p>
            <a:pPr lvl="1"/>
            <a:r>
              <a:rPr lang="de-AT" sz="2000" dirty="0"/>
              <a:t>Signal verstärkt oder abgeschwächt</a:t>
            </a:r>
          </a:p>
          <a:p>
            <a:pPr lvl="1"/>
            <a:r>
              <a:rPr lang="de-AT" sz="2000" dirty="0"/>
              <a:t>Bahnen vom Gehirn zu diesen Toren</a:t>
            </a:r>
          </a:p>
          <a:p>
            <a:pPr lvl="1"/>
            <a:r>
              <a:rPr lang="de-AT" sz="2000" dirty="0" err="1"/>
              <a:t>Bedeutungsgebung</a:t>
            </a:r>
            <a:endParaRPr lang="de-AT" sz="2000" dirty="0"/>
          </a:p>
          <a:p>
            <a:pPr lvl="1"/>
            <a:r>
              <a:rPr lang="de-AT" sz="2000" dirty="0"/>
              <a:t>vegetativer Zustand</a:t>
            </a:r>
          </a:p>
          <a:p>
            <a:r>
              <a:rPr lang="de-AT" sz="2400" dirty="0"/>
              <a:t>Bio – Psycho – Soziales Modell</a:t>
            </a:r>
          </a:p>
        </p:txBody>
      </p:sp>
      <p:pic>
        <p:nvPicPr>
          <p:cNvPr id="9" name="Picture 19" descr="Descartes grü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412875"/>
            <a:ext cx="2994025" cy="34559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tuer_1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35938" y="2781300"/>
            <a:ext cx="1008062" cy="1008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tuer_1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1412875"/>
            <a:ext cx="576263"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2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Psychologische Schmerztherapie</a:t>
            </a:r>
          </a:p>
        </p:txBody>
      </p:sp>
      <p:sp>
        <p:nvSpPr>
          <p:cNvPr id="8" name="Inhaltsplatzhalter 7"/>
          <p:cNvSpPr>
            <a:spLocks noGrp="1"/>
          </p:cNvSpPr>
          <p:nvPr>
            <p:ph sz="half" idx="2"/>
          </p:nvPr>
        </p:nvSpPr>
        <p:spPr>
          <a:xfrm>
            <a:off x="313649" y="2555875"/>
            <a:ext cx="6955252" cy="3660823"/>
          </a:xfrm>
        </p:spPr>
        <p:txBody>
          <a:bodyPr/>
          <a:lstStyle/>
          <a:p>
            <a:r>
              <a:rPr lang="de-AT" sz="2800" dirty="0"/>
              <a:t>Psychologische Therapie bei Kopf- und Rückenschmerzen: Das Marburger Schmerzbewältigungsprogramm zur Gruppen- und Einzeltherapie </a:t>
            </a:r>
          </a:p>
          <a:p>
            <a:r>
              <a:rPr lang="de-AT" sz="2800" dirty="0"/>
              <a:t>Gebundene Ausgabe – Juli 1998</a:t>
            </a:r>
          </a:p>
          <a:p>
            <a:r>
              <a:rPr lang="de-AT" sz="2800" dirty="0"/>
              <a:t>von Heinz-Dieter Basler (</a:t>
            </a:r>
            <a:r>
              <a:rPr lang="de-AT" sz="2800" dirty="0" err="1"/>
              <a:t>Hrsg</a:t>
            </a:r>
            <a:r>
              <a:rPr lang="de-AT" sz="2800" dirty="0"/>
              <a:t>), </a:t>
            </a:r>
            <a:br>
              <a:rPr lang="de-AT" sz="2800" dirty="0"/>
            </a:br>
            <a:r>
              <a:rPr lang="de-AT" sz="2800" b="1" dirty="0">
                <a:solidFill>
                  <a:srgbClr val="C00000"/>
                </a:solidFill>
              </a:rPr>
              <a:t>Birgit Kröner-Herwig </a:t>
            </a:r>
            <a:r>
              <a:rPr lang="de-AT" sz="2800" dirty="0"/>
              <a:t>(</a:t>
            </a:r>
            <a:r>
              <a:rPr lang="de-AT" sz="2800" dirty="0" err="1"/>
              <a:t>Hrsg</a:t>
            </a:r>
            <a:r>
              <a:rPr lang="de-AT" sz="2800" dirty="0"/>
              <a:t>)</a:t>
            </a:r>
          </a:p>
        </p:txBody>
      </p:sp>
    </p:spTree>
    <p:extLst>
      <p:ext uri="{BB962C8B-B14F-4D97-AF65-F5344CB8AC3E}">
        <p14:creationId xmlns:p14="http://schemas.microsoft.com/office/powerpoint/2010/main" val="2122933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1030911"/>
            <a:ext cx="8229600" cy="1143000"/>
          </a:xfrm>
        </p:spPr>
        <p:txBody>
          <a:bodyPr/>
          <a:lstStyle/>
          <a:p>
            <a:r>
              <a:rPr lang="de-AT" dirty="0"/>
              <a:t>Psychophysiologische Ebene</a:t>
            </a:r>
          </a:p>
        </p:txBody>
      </p:sp>
      <p:pic>
        <p:nvPicPr>
          <p:cNvPr id="9" name="Schmerzfilm_Teil1">
            <a:hlinkClick r:id="" action="ppaction://media"/>
            <a:extLst>
              <a:ext uri="{FF2B5EF4-FFF2-40B4-BE49-F238E27FC236}">
                <a16:creationId xmlns:a16="http://schemas.microsoft.com/office/drawing/2014/main" id="{0AE995CC-F81A-42BB-9477-A3BA3FC01F2C}"/>
              </a:ext>
            </a:extLst>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4"/>
          <a:stretch>
            <a:fillRect/>
          </a:stretch>
        </p:blipFill>
        <p:spPr>
          <a:xfrm>
            <a:off x="1521609" y="1984375"/>
            <a:ext cx="5782016" cy="4336512"/>
          </a:xfrm>
        </p:spPr>
      </p:pic>
    </p:spTree>
    <p:extLst>
      <p:ext uri="{BB962C8B-B14F-4D97-AF65-F5344CB8AC3E}">
        <p14:creationId xmlns:p14="http://schemas.microsoft.com/office/powerpoint/2010/main" val="3724631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1412875"/>
            <a:ext cx="9144000" cy="1143000"/>
          </a:xfrm>
        </p:spPr>
        <p:txBody>
          <a:bodyPr/>
          <a:lstStyle/>
          <a:p>
            <a:r>
              <a:rPr lang="de-AT" dirty="0"/>
              <a:t>Psychologische Ebene: Teufelskreise</a:t>
            </a:r>
          </a:p>
        </p:txBody>
      </p:sp>
      <p:pic>
        <p:nvPicPr>
          <p:cNvPr id="7" name="Picture 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2191" y="2362953"/>
            <a:ext cx="3121843" cy="405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26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68313" y="1412875"/>
            <a:ext cx="7488237" cy="1143000"/>
          </a:xfrm>
        </p:spPr>
        <p:txBody>
          <a:bodyPr/>
          <a:lstStyle/>
          <a:p>
            <a:r>
              <a:rPr lang="de-AT" altLang="de-DE" dirty="0"/>
              <a:t>Was wird erfasst ?</a:t>
            </a:r>
          </a:p>
        </p:txBody>
      </p:sp>
      <p:sp>
        <p:nvSpPr>
          <p:cNvPr id="58371" name="Rectangle 3"/>
          <p:cNvSpPr>
            <a:spLocks noGrp="1" noChangeArrowheads="1"/>
          </p:cNvSpPr>
          <p:nvPr>
            <p:ph type="body" idx="1"/>
          </p:nvPr>
        </p:nvSpPr>
        <p:spPr>
          <a:xfrm>
            <a:off x="2287588" y="2551113"/>
            <a:ext cx="4919662" cy="3417887"/>
          </a:xfrm>
        </p:spPr>
        <p:txBody>
          <a:bodyPr/>
          <a:lstStyle/>
          <a:p>
            <a:pPr>
              <a:lnSpc>
                <a:spcPct val="90000"/>
              </a:lnSpc>
            </a:pPr>
            <a:r>
              <a:rPr lang="de-AT" altLang="de-DE" sz="2800" dirty="0"/>
              <a:t>Herzschlag</a:t>
            </a:r>
          </a:p>
          <a:p>
            <a:pPr>
              <a:lnSpc>
                <a:spcPct val="90000"/>
              </a:lnSpc>
            </a:pPr>
            <a:r>
              <a:rPr lang="de-AT" altLang="de-DE" sz="2800" dirty="0"/>
              <a:t>Atmung</a:t>
            </a:r>
          </a:p>
          <a:p>
            <a:pPr>
              <a:lnSpc>
                <a:spcPct val="90000"/>
              </a:lnSpc>
            </a:pPr>
            <a:r>
              <a:rPr lang="de-AT" altLang="de-DE" sz="2800" dirty="0"/>
              <a:t>Hauttemperatur</a:t>
            </a:r>
          </a:p>
          <a:p>
            <a:pPr>
              <a:lnSpc>
                <a:spcPct val="90000"/>
              </a:lnSpc>
            </a:pPr>
            <a:r>
              <a:rPr lang="de-AT" altLang="de-DE" sz="2800" dirty="0"/>
              <a:t>Blutgefäße </a:t>
            </a:r>
          </a:p>
          <a:p>
            <a:pPr>
              <a:lnSpc>
                <a:spcPct val="90000"/>
              </a:lnSpc>
            </a:pPr>
            <a:r>
              <a:rPr lang="de-AT" altLang="de-DE" sz="2800" dirty="0"/>
              <a:t>Hautleitwert</a:t>
            </a:r>
          </a:p>
          <a:p>
            <a:pPr>
              <a:lnSpc>
                <a:spcPct val="90000"/>
              </a:lnSpc>
            </a:pPr>
            <a:r>
              <a:rPr lang="de-AT" altLang="de-DE" sz="2800" dirty="0"/>
              <a:t>Muskelanspannung </a:t>
            </a:r>
          </a:p>
          <a:p>
            <a:pPr>
              <a:lnSpc>
                <a:spcPct val="90000"/>
              </a:lnSpc>
            </a:pPr>
            <a:r>
              <a:rPr lang="de-AT" altLang="de-DE" sz="2800" dirty="0"/>
              <a:t>Gehirntätigkeit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15895"/>
            <a:ext cx="8229600" cy="1143000"/>
          </a:xfrm>
        </p:spPr>
        <p:txBody>
          <a:bodyPr/>
          <a:lstStyle/>
          <a:p>
            <a:r>
              <a:rPr lang="de-AT" dirty="0"/>
              <a:t>Teufelskreise</a:t>
            </a:r>
          </a:p>
        </p:txBody>
      </p:sp>
      <p:pic>
        <p:nvPicPr>
          <p:cNvPr id="5" name="Schmerzfilm_Teil2">
            <a:hlinkClick r:id="" action="ppaction://media"/>
          </p:cNvPr>
          <p:cNvPicPr>
            <a:picLocks noGrp="1" noChangeAspect="1"/>
          </p:cNvPicPr>
          <p:nvPr>
            <p:ph sz="half" idx="2"/>
            <a:videoFile r:link="rId2"/>
            <p:extLst>
              <p:ext uri="{DAA4B4D4-6D71-4841-9C94-3DE7FCFB9230}">
                <p14:media xmlns:p14="http://schemas.microsoft.com/office/powerpoint/2010/main" r:link="rId1"/>
              </p:ext>
            </p:extLst>
          </p:nvPr>
        </p:nvPicPr>
        <p:blipFill>
          <a:blip r:embed="rId4"/>
          <a:stretch>
            <a:fillRect/>
          </a:stretch>
        </p:blipFill>
        <p:spPr>
          <a:xfrm>
            <a:off x="1972422" y="2358895"/>
            <a:ext cx="5221382" cy="3916037"/>
          </a:xfrm>
        </p:spPr>
      </p:pic>
    </p:spTree>
    <p:extLst>
      <p:ext uri="{BB962C8B-B14F-4D97-AF65-F5344CB8AC3E}">
        <p14:creationId xmlns:p14="http://schemas.microsoft.com/office/powerpoint/2010/main" val="2199705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Spezielle Ansätze</a:t>
            </a:r>
          </a:p>
        </p:txBody>
      </p:sp>
      <p:sp>
        <p:nvSpPr>
          <p:cNvPr id="6" name="Inhaltsplatzhalter 5"/>
          <p:cNvSpPr>
            <a:spLocks noGrp="1"/>
          </p:cNvSpPr>
          <p:nvPr>
            <p:ph idx="1"/>
          </p:nvPr>
        </p:nvSpPr>
        <p:spPr>
          <a:xfrm>
            <a:off x="468313" y="2353901"/>
            <a:ext cx="8229600" cy="3772262"/>
          </a:xfrm>
        </p:spPr>
        <p:txBody>
          <a:bodyPr/>
          <a:lstStyle/>
          <a:p>
            <a:r>
              <a:rPr lang="de-AT" dirty="0"/>
              <a:t>Spannungskopfschmerz</a:t>
            </a:r>
          </a:p>
          <a:p>
            <a:pPr lvl="1"/>
            <a:r>
              <a:rPr lang="de-AT" dirty="0" err="1"/>
              <a:t>Frontalis</a:t>
            </a:r>
            <a:r>
              <a:rPr lang="de-AT" dirty="0"/>
              <a:t> EMG</a:t>
            </a:r>
          </a:p>
          <a:p>
            <a:r>
              <a:rPr lang="de-AT" dirty="0"/>
              <a:t>Rückenschmerzen</a:t>
            </a:r>
          </a:p>
          <a:p>
            <a:r>
              <a:rPr lang="de-AT" dirty="0"/>
              <a:t>Migräne</a:t>
            </a:r>
          </a:p>
          <a:p>
            <a:pPr lvl="1"/>
            <a:r>
              <a:rPr lang="de-AT" dirty="0"/>
              <a:t>Vasokonstriktionstraining</a:t>
            </a:r>
          </a:p>
          <a:p>
            <a:pPr lvl="1"/>
            <a:r>
              <a:rPr lang="de-AT" dirty="0"/>
              <a:t>Hohe Evidenz</a:t>
            </a:r>
          </a:p>
          <a:p>
            <a:r>
              <a:rPr lang="de-AT" dirty="0"/>
              <a:t>Sonstige Schmerzen</a:t>
            </a:r>
          </a:p>
        </p:txBody>
      </p:sp>
    </p:spTree>
    <p:extLst>
      <p:ext uri="{BB962C8B-B14F-4D97-AF65-F5344CB8AC3E}">
        <p14:creationId xmlns:p14="http://schemas.microsoft.com/office/powerpoint/2010/main" val="30247242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Übung: EMG Biofeedback</a:t>
            </a:r>
          </a:p>
        </p:txBody>
      </p:sp>
      <p:sp>
        <p:nvSpPr>
          <p:cNvPr id="5" name="Inhaltsplatzhalter 4"/>
          <p:cNvSpPr>
            <a:spLocks noGrp="1"/>
          </p:cNvSpPr>
          <p:nvPr>
            <p:ph idx="1"/>
          </p:nvPr>
        </p:nvSpPr>
        <p:spPr/>
        <p:txBody>
          <a:bodyPr/>
          <a:lstStyle/>
          <a:p>
            <a:endParaRPr lang="de-AT"/>
          </a:p>
        </p:txBody>
      </p:sp>
    </p:spTree>
    <p:extLst>
      <p:ext uri="{BB962C8B-B14F-4D97-AF65-F5344CB8AC3E}">
        <p14:creationId xmlns:p14="http://schemas.microsoft.com/office/powerpoint/2010/main" val="27846520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Teil 5: Hypertonie – </a:t>
            </a:r>
            <a:br>
              <a:rPr lang="de-AT" dirty="0"/>
            </a:br>
            <a:r>
              <a:rPr lang="de-AT" dirty="0"/>
              <a:t>Handerwärmung</a:t>
            </a:r>
          </a:p>
        </p:txBody>
      </p:sp>
      <p:sp>
        <p:nvSpPr>
          <p:cNvPr id="6" name="Inhaltsplatzhalter 5"/>
          <p:cNvSpPr>
            <a:spLocks noGrp="1"/>
          </p:cNvSpPr>
          <p:nvPr>
            <p:ph idx="1"/>
          </p:nvPr>
        </p:nvSpPr>
        <p:spPr/>
        <p:txBody>
          <a:bodyPr/>
          <a:lstStyle/>
          <a:p>
            <a:r>
              <a:rPr lang="de-AT" dirty="0"/>
              <a:t>Hoher Blutdruck entsteht durch</a:t>
            </a:r>
          </a:p>
          <a:p>
            <a:pPr lvl="1"/>
            <a:r>
              <a:rPr lang="de-AT" dirty="0"/>
              <a:t>Dauerhafte Verengung der Gefäße</a:t>
            </a:r>
            <a:br>
              <a:rPr lang="de-AT" dirty="0"/>
            </a:br>
            <a:r>
              <a:rPr lang="de-AT" dirty="0"/>
              <a:t>Veränderungen des </a:t>
            </a:r>
            <a:r>
              <a:rPr lang="de-AT" dirty="0" err="1"/>
              <a:t>Baro</a:t>
            </a:r>
            <a:r>
              <a:rPr lang="de-AT" dirty="0"/>
              <a:t>-Reflexes</a:t>
            </a:r>
          </a:p>
          <a:p>
            <a:pPr lvl="1"/>
            <a:r>
              <a:rPr lang="de-AT" dirty="0"/>
              <a:t>Erhöhung der Pulsfrequenz</a:t>
            </a:r>
          </a:p>
        </p:txBody>
      </p:sp>
    </p:spTree>
    <p:extLst>
      <p:ext uri="{BB962C8B-B14F-4D97-AF65-F5344CB8AC3E}">
        <p14:creationId xmlns:p14="http://schemas.microsoft.com/office/powerpoint/2010/main" val="3691322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Übung: Handerwärmen</a:t>
            </a:r>
          </a:p>
        </p:txBody>
      </p:sp>
      <p:sp>
        <p:nvSpPr>
          <p:cNvPr id="5" name="Inhaltsplatzhalter 4"/>
          <p:cNvSpPr>
            <a:spLocks noGrp="1"/>
          </p:cNvSpPr>
          <p:nvPr>
            <p:ph idx="1"/>
          </p:nvPr>
        </p:nvSpPr>
        <p:spPr/>
        <p:txBody>
          <a:bodyPr/>
          <a:lstStyle/>
          <a:p>
            <a:endParaRPr lang="de-AT"/>
          </a:p>
        </p:txBody>
      </p:sp>
    </p:spTree>
    <p:extLst>
      <p:ext uri="{BB962C8B-B14F-4D97-AF65-F5344CB8AC3E}">
        <p14:creationId xmlns:p14="http://schemas.microsoft.com/office/powerpoint/2010/main" val="21877989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Teil 6: Neurofeedback</a:t>
            </a:r>
          </a:p>
        </p:txBody>
      </p:sp>
      <p:sp>
        <p:nvSpPr>
          <p:cNvPr id="6" name="Inhaltsplatzhalter 5"/>
          <p:cNvSpPr>
            <a:spLocks noGrp="1"/>
          </p:cNvSpPr>
          <p:nvPr>
            <p:ph idx="1"/>
          </p:nvPr>
        </p:nvSpPr>
        <p:spPr/>
        <p:txBody>
          <a:bodyPr/>
          <a:lstStyle/>
          <a:p>
            <a:r>
              <a:rPr lang="de-AT" dirty="0"/>
              <a:t>Ableitung: 1-Kanal EEG auf CZ</a:t>
            </a:r>
          </a:p>
          <a:p>
            <a:r>
              <a:rPr lang="de-AT" dirty="0"/>
              <a:t>FFT: Berechnung der Frequenzbänder</a:t>
            </a:r>
          </a:p>
          <a:p>
            <a:r>
              <a:rPr lang="de-AT" dirty="0"/>
              <a:t>Up/Down Kombination</a:t>
            </a:r>
          </a:p>
          <a:p>
            <a:r>
              <a:rPr lang="de-AT" dirty="0"/>
              <a:t>Darstellung am Bildschirm: Balken</a:t>
            </a:r>
          </a:p>
          <a:p>
            <a:r>
              <a:rPr lang="de-AT" dirty="0"/>
              <a:t>Film, Musik oder Spiel läuft/steht</a:t>
            </a:r>
          </a:p>
        </p:txBody>
      </p:sp>
    </p:spTree>
    <p:extLst>
      <p:ext uri="{BB962C8B-B14F-4D97-AF65-F5344CB8AC3E}">
        <p14:creationId xmlns:p14="http://schemas.microsoft.com/office/powerpoint/2010/main" val="1732568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EC1B3C-7A44-4482-B05B-B896CE459DB8}"/>
              </a:ext>
            </a:extLst>
          </p:cNvPr>
          <p:cNvSpPr>
            <a:spLocks noGrp="1"/>
          </p:cNvSpPr>
          <p:nvPr>
            <p:ph type="title"/>
          </p:nvPr>
        </p:nvSpPr>
        <p:spPr/>
        <p:txBody>
          <a:bodyPr/>
          <a:lstStyle/>
          <a:p>
            <a:r>
              <a:rPr lang="de-AT" dirty="0"/>
              <a:t>Frequenzbänder</a:t>
            </a:r>
          </a:p>
        </p:txBody>
      </p:sp>
      <p:sp>
        <p:nvSpPr>
          <p:cNvPr id="3" name="Inhaltsplatzhalter 2">
            <a:extLst>
              <a:ext uri="{FF2B5EF4-FFF2-40B4-BE49-F238E27FC236}">
                <a16:creationId xmlns:a16="http://schemas.microsoft.com/office/drawing/2014/main" id="{80644218-DEA8-444E-BA04-C047CA35789C}"/>
              </a:ext>
            </a:extLst>
          </p:cNvPr>
          <p:cNvSpPr>
            <a:spLocks noGrp="1"/>
          </p:cNvSpPr>
          <p:nvPr>
            <p:ph idx="1"/>
          </p:nvPr>
        </p:nvSpPr>
        <p:spPr/>
        <p:txBody>
          <a:bodyPr/>
          <a:lstStyle/>
          <a:p>
            <a:r>
              <a:rPr lang="de-AT" dirty="0"/>
              <a:t>Delta: 0-4 Hz, Schlaf/Müdigkeit</a:t>
            </a:r>
          </a:p>
          <a:p>
            <a:r>
              <a:rPr lang="de-AT" dirty="0"/>
              <a:t>Theta: 4-8 Hz, Ablenkung</a:t>
            </a:r>
          </a:p>
          <a:p>
            <a:r>
              <a:rPr lang="de-AT" dirty="0"/>
              <a:t>Alpha: 8-12 Hz, Entspannung</a:t>
            </a:r>
          </a:p>
          <a:p>
            <a:r>
              <a:rPr lang="de-AT" dirty="0"/>
              <a:t>SMR: 12-15 Hz, </a:t>
            </a:r>
            <a:r>
              <a:rPr lang="de-AT" dirty="0" err="1"/>
              <a:t>motor</a:t>
            </a:r>
            <a:r>
              <a:rPr lang="de-AT" dirty="0"/>
              <a:t>. Ruhe</a:t>
            </a:r>
          </a:p>
          <a:p>
            <a:r>
              <a:rPr lang="de-AT" dirty="0"/>
              <a:t>Beta: 15-25 Hz, Konzentration</a:t>
            </a:r>
          </a:p>
          <a:p>
            <a:r>
              <a:rPr lang="de-AT" dirty="0" err="1"/>
              <a:t>HiBeta</a:t>
            </a:r>
            <a:r>
              <a:rPr lang="de-AT" dirty="0"/>
              <a:t>:</a:t>
            </a:r>
          </a:p>
        </p:txBody>
      </p:sp>
    </p:spTree>
    <p:extLst>
      <p:ext uri="{BB962C8B-B14F-4D97-AF65-F5344CB8AC3E}">
        <p14:creationId xmlns:p14="http://schemas.microsoft.com/office/powerpoint/2010/main" val="17804161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C25D2-DB2E-483F-A96F-11E22D9D30EA}"/>
              </a:ext>
            </a:extLst>
          </p:cNvPr>
          <p:cNvSpPr>
            <a:spLocks noGrp="1"/>
          </p:cNvSpPr>
          <p:nvPr>
            <p:ph type="title"/>
          </p:nvPr>
        </p:nvSpPr>
        <p:spPr/>
        <p:txBody>
          <a:bodyPr/>
          <a:lstStyle/>
          <a:p>
            <a:r>
              <a:rPr lang="de-AT" dirty="0"/>
              <a:t>ADHS</a:t>
            </a:r>
          </a:p>
        </p:txBody>
      </p:sp>
      <p:sp>
        <p:nvSpPr>
          <p:cNvPr id="3" name="Inhaltsplatzhalter 2">
            <a:extLst>
              <a:ext uri="{FF2B5EF4-FFF2-40B4-BE49-F238E27FC236}">
                <a16:creationId xmlns:a16="http://schemas.microsoft.com/office/drawing/2014/main" id="{DDAF89BA-1156-4B17-9E7F-AEB23DB21059}"/>
              </a:ext>
            </a:extLst>
          </p:cNvPr>
          <p:cNvSpPr>
            <a:spLocks noGrp="1"/>
          </p:cNvSpPr>
          <p:nvPr>
            <p:ph idx="1"/>
          </p:nvPr>
        </p:nvSpPr>
        <p:spPr/>
        <p:txBody>
          <a:bodyPr/>
          <a:lstStyle/>
          <a:p>
            <a:r>
              <a:rPr lang="de-AT" dirty="0"/>
              <a:t>Slow-Wave-</a:t>
            </a:r>
            <a:r>
              <a:rPr lang="de-AT" dirty="0" err="1"/>
              <a:t>Disorder</a:t>
            </a:r>
            <a:endParaRPr lang="de-AT" dirty="0"/>
          </a:p>
          <a:p>
            <a:r>
              <a:rPr lang="de-AT" dirty="0"/>
              <a:t>Zu viel Theta – zu wenig Beta</a:t>
            </a:r>
          </a:p>
          <a:p>
            <a:r>
              <a:rPr lang="de-AT" dirty="0"/>
              <a:t>Theta / Beta Quotient</a:t>
            </a:r>
          </a:p>
          <a:p>
            <a:r>
              <a:rPr lang="de-AT" dirty="0"/>
              <a:t>Erwachsene unter 1.5, Kinder unter 2</a:t>
            </a:r>
          </a:p>
        </p:txBody>
      </p:sp>
    </p:spTree>
    <p:extLst>
      <p:ext uri="{BB962C8B-B14F-4D97-AF65-F5344CB8AC3E}">
        <p14:creationId xmlns:p14="http://schemas.microsoft.com/office/powerpoint/2010/main" val="24576281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412875"/>
            <a:ext cx="9144000" cy="1143000"/>
          </a:xfrm>
        </p:spPr>
        <p:txBody>
          <a:bodyPr/>
          <a:lstStyle/>
          <a:p>
            <a:r>
              <a:rPr lang="de-AT" dirty="0"/>
              <a:t>Literaturempfehlungen</a:t>
            </a:r>
          </a:p>
        </p:txBody>
      </p:sp>
      <p:sp>
        <p:nvSpPr>
          <p:cNvPr id="3" name="Inhaltsplatzhalter 2"/>
          <p:cNvSpPr>
            <a:spLocks noGrp="1"/>
          </p:cNvSpPr>
          <p:nvPr>
            <p:ph idx="1"/>
          </p:nvPr>
        </p:nvSpPr>
        <p:spPr>
          <a:xfrm>
            <a:off x="335666" y="2465904"/>
            <a:ext cx="8808333" cy="2979222"/>
          </a:xfrm>
        </p:spPr>
        <p:txBody>
          <a:bodyPr/>
          <a:lstStyle/>
          <a:p>
            <a:r>
              <a:rPr lang="de-AT" sz="2000" b="1" dirty="0"/>
              <a:t>Lehrbuch der Psychophysiologie </a:t>
            </a:r>
            <a:r>
              <a:rPr lang="de-AT" sz="2000" dirty="0"/>
              <a:t>R. </a:t>
            </a:r>
            <a:r>
              <a:rPr lang="de-AT" sz="2000" dirty="0" err="1"/>
              <a:t>Schandry</a:t>
            </a:r>
            <a:r>
              <a:rPr lang="de-AT" sz="2000" dirty="0"/>
              <a:t>, </a:t>
            </a:r>
            <a:r>
              <a:rPr lang="de-AT" sz="2000" dirty="0" err="1"/>
              <a:t>BeltzPVU</a:t>
            </a:r>
            <a:r>
              <a:rPr lang="de-AT" sz="2000" dirty="0"/>
              <a:t>, 2011</a:t>
            </a:r>
          </a:p>
          <a:p>
            <a:r>
              <a:rPr lang="de-AT" sz="2000" b="1" dirty="0"/>
              <a:t>Biologische Psychologie </a:t>
            </a:r>
            <a:r>
              <a:rPr lang="de-AT" sz="2000" dirty="0"/>
              <a:t>N. </a:t>
            </a:r>
            <a:r>
              <a:rPr lang="de-AT" sz="2000" dirty="0" err="1"/>
              <a:t>Birbaumer</a:t>
            </a:r>
            <a:r>
              <a:rPr lang="de-AT" sz="2000" dirty="0"/>
              <a:t>, R. Schmidt, Springer, 2010</a:t>
            </a:r>
          </a:p>
          <a:p>
            <a:r>
              <a:rPr lang="de-AT" sz="2000" b="1" dirty="0"/>
              <a:t>Biofeedback-Therapie</a:t>
            </a:r>
            <a:r>
              <a:rPr lang="de-AT" sz="2000" dirty="0"/>
              <a:t> N. </a:t>
            </a:r>
            <a:r>
              <a:rPr lang="de-AT" sz="2000" dirty="0" err="1"/>
              <a:t>Birbaumer</a:t>
            </a:r>
            <a:r>
              <a:rPr lang="de-AT" sz="2000" dirty="0"/>
              <a:t>, W. Rief, Schattauer, 2010</a:t>
            </a:r>
          </a:p>
          <a:p>
            <a:r>
              <a:rPr lang="de-AT" sz="2000" b="1" dirty="0"/>
              <a:t>Wie wirksam ist Biofeedback? </a:t>
            </a:r>
            <a:r>
              <a:rPr lang="de-AT" sz="2000" dirty="0"/>
              <a:t>A. Martin, W. Rief, Huber, 2009</a:t>
            </a:r>
          </a:p>
          <a:p>
            <a:r>
              <a:rPr lang="de-AT" sz="2000" b="1" dirty="0"/>
              <a:t>Biofeedback</a:t>
            </a:r>
            <a:r>
              <a:rPr lang="de-AT" sz="2000" dirty="0"/>
              <a:t> Hans </a:t>
            </a:r>
            <a:r>
              <a:rPr lang="de-AT" sz="2000" dirty="0" err="1"/>
              <a:t>Zeier</a:t>
            </a:r>
            <a:r>
              <a:rPr lang="de-AT" sz="2000" dirty="0"/>
              <a:t>, Huber, 1997</a:t>
            </a:r>
          </a:p>
          <a:p>
            <a:r>
              <a:rPr lang="de-AT" sz="2000" b="1" dirty="0"/>
              <a:t>Biofeedback – A </a:t>
            </a:r>
            <a:r>
              <a:rPr lang="de-AT" sz="2000" b="1" dirty="0" err="1"/>
              <a:t>Practitioner´s</a:t>
            </a:r>
            <a:r>
              <a:rPr lang="de-AT" sz="2000" b="1" dirty="0"/>
              <a:t> Guide</a:t>
            </a:r>
            <a:br>
              <a:rPr lang="de-AT" sz="2000" b="1" dirty="0"/>
            </a:br>
            <a:r>
              <a:rPr lang="de-AT" sz="2000" dirty="0"/>
              <a:t>M. S. Schwartz, F. </a:t>
            </a:r>
            <a:r>
              <a:rPr lang="de-AT" sz="2000" dirty="0" err="1"/>
              <a:t>Andrasik</a:t>
            </a:r>
            <a:r>
              <a:rPr lang="de-AT" sz="2000" dirty="0"/>
              <a:t>, Guilford Press, 2005</a:t>
            </a:r>
          </a:p>
          <a:p>
            <a:r>
              <a:rPr lang="de-AT" sz="2000" b="1" dirty="0"/>
              <a:t>Kohärenz für die Welt, </a:t>
            </a:r>
            <a:r>
              <a:rPr lang="de-AT" sz="2000" dirty="0"/>
              <a:t>W. Klein, 2020</a:t>
            </a:r>
          </a:p>
        </p:txBody>
      </p:sp>
      <p:sp>
        <p:nvSpPr>
          <p:cNvPr id="6" name="Titel 1">
            <a:extLst>
              <a:ext uri="{FF2B5EF4-FFF2-40B4-BE49-F238E27FC236}">
                <a16:creationId xmlns:a16="http://schemas.microsoft.com/office/drawing/2014/main" id="{68570702-F011-4803-9D73-472898914358}"/>
              </a:ext>
            </a:extLst>
          </p:cNvPr>
          <p:cNvSpPr txBox="1">
            <a:spLocks/>
          </p:cNvSpPr>
          <p:nvPr/>
        </p:nvSpPr>
        <p:spPr bwMode="auto">
          <a:xfrm>
            <a:off x="0" y="5354198"/>
            <a:ext cx="9143999" cy="103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rgbClr val="016E44"/>
                </a:solidFill>
                <a:latin typeface="+mj-lt"/>
                <a:ea typeface="+mj-ea"/>
                <a:cs typeface="+mj-cs"/>
              </a:defRPr>
            </a:lvl1pPr>
            <a:lvl2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2pPr>
            <a:lvl3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3pPr>
            <a:lvl4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4pPr>
            <a:lvl5pPr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5pPr>
            <a:lvl6pPr marL="4572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6pPr>
            <a:lvl7pPr marL="9144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7pPr>
            <a:lvl8pPr marL="13716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8pPr>
            <a:lvl9pPr marL="1828800" algn="ctr" rtl="0" fontAlgn="base">
              <a:spcBef>
                <a:spcPct val="0"/>
              </a:spcBef>
              <a:spcAft>
                <a:spcPct val="0"/>
              </a:spcAft>
              <a:defRPr sz="4400">
                <a:solidFill>
                  <a:srgbClr val="001C00"/>
                </a:solidFill>
                <a:latin typeface="Franklin Gothic Medium" panose="020B0603020102020204" pitchFamily="34" charset="0"/>
                <a:cs typeface="Arial" panose="020B0604020202020204" pitchFamily="34" charset="0"/>
              </a:defRPr>
            </a:lvl9pPr>
          </a:lstStyle>
          <a:p>
            <a:r>
              <a:rPr lang="de-AT" sz="2400" dirty="0"/>
              <a:t>Alle Unterlagen zum Seminar</a:t>
            </a:r>
          </a:p>
          <a:p>
            <a:r>
              <a:rPr lang="de-AT" sz="2400" dirty="0"/>
              <a:t>im Downloadbereich meiner Homepage.</a:t>
            </a:r>
          </a:p>
        </p:txBody>
      </p:sp>
    </p:spTree>
    <p:extLst>
      <p:ext uri="{BB962C8B-B14F-4D97-AF65-F5344CB8AC3E}">
        <p14:creationId xmlns:p14="http://schemas.microsoft.com/office/powerpoint/2010/main" val="23738190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Text Box 5"/>
          <p:cNvSpPr txBox="1">
            <a:spLocks noChangeArrowheads="1"/>
          </p:cNvSpPr>
          <p:nvPr/>
        </p:nvSpPr>
        <p:spPr bwMode="auto">
          <a:xfrm>
            <a:off x="4356100" y="1916113"/>
            <a:ext cx="4527550" cy="823912"/>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AT" altLang="de-DE" sz="4800" dirty="0">
                <a:solidFill>
                  <a:srgbClr val="97CB4F"/>
                </a:solidFill>
                <a:latin typeface="Franklin Gothic Medium" panose="020B0603020102020204" pitchFamily="34" charset="0"/>
              </a:rPr>
              <a:t>BIO = Das Leben</a:t>
            </a:r>
          </a:p>
        </p:txBody>
      </p:sp>
      <p:sp>
        <p:nvSpPr>
          <p:cNvPr id="69638" name="Text Box 6"/>
          <p:cNvSpPr txBox="1">
            <a:spLocks noChangeArrowheads="1"/>
          </p:cNvSpPr>
          <p:nvPr/>
        </p:nvSpPr>
        <p:spPr bwMode="auto">
          <a:xfrm>
            <a:off x="3851275" y="2742013"/>
            <a:ext cx="4051300" cy="823913"/>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AT" altLang="de-DE" sz="4800" dirty="0">
                <a:solidFill>
                  <a:srgbClr val="006F45"/>
                </a:solidFill>
                <a:latin typeface="Franklin Gothic Medium" panose="020B0603020102020204" pitchFamily="34" charset="0"/>
              </a:rPr>
              <a:t>FEED = meldet</a:t>
            </a:r>
          </a:p>
        </p:txBody>
      </p:sp>
      <p:sp>
        <p:nvSpPr>
          <p:cNvPr id="69639" name="Text Box 7"/>
          <p:cNvSpPr txBox="1">
            <a:spLocks noChangeArrowheads="1"/>
          </p:cNvSpPr>
          <p:nvPr/>
        </p:nvSpPr>
        <p:spPr bwMode="auto">
          <a:xfrm>
            <a:off x="3382963" y="3671247"/>
            <a:ext cx="5761037" cy="823913"/>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AT" altLang="de-DE" sz="4800" dirty="0">
                <a:solidFill>
                  <a:srgbClr val="FFCC00"/>
                </a:solidFill>
                <a:latin typeface="Franklin Gothic Medium" panose="020B0603020102020204" pitchFamily="34" charset="0"/>
              </a:rPr>
              <a:t>BACK = sich zurück !!</a:t>
            </a:r>
          </a:p>
        </p:txBody>
      </p:sp>
      <p:sp>
        <p:nvSpPr>
          <p:cNvPr id="69640" name="Text Box 8"/>
          <p:cNvSpPr txBox="1">
            <a:spLocks noChangeArrowheads="1"/>
          </p:cNvSpPr>
          <p:nvPr/>
        </p:nvSpPr>
        <p:spPr bwMode="auto">
          <a:xfrm>
            <a:off x="1903228" y="5172677"/>
            <a:ext cx="5616575" cy="1006475"/>
          </a:xfrm>
          <a:prstGeom prst="rect">
            <a:avLst/>
          </a:prstGeom>
          <a:noFill/>
          <a:ln>
            <a:noFill/>
          </a:ln>
          <a:effectLst>
            <a:outerShdw dist="28398" dir="20006097" algn="ctr" rotWithShape="0">
              <a:schemeClr val="bg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de-AT" altLang="de-DE" sz="6000" dirty="0">
                <a:solidFill>
                  <a:srgbClr val="FFCC00"/>
                </a:solidFill>
                <a:latin typeface="Franklin Gothic Medium" panose="020B0603020102020204" pitchFamily="34" charset="0"/>
              </a:rPr>
              <a:t>V</a:t>
            </a:r>
            <a:r>
              <a:rPr lang="de-AT" altLang="de-DE" sz="6000" dirty="0">
                <a:solidFill>
                  <a:srgbClr val="97CB4F"/>
                </a:solidFill>
                <a:latin typeface="Franklin Gothic Medium" panose="020B0603020102020204" pitchFamily="34" charset="0"/>
              </a:rPr>
              <a:t>ielen</a:t>
            </a:r>
            <a:r>
              <a:rPr lang="de-AT" altLang="de-DE" sz="6000" dirty="0">
                <a:solidFill>
                  <a:srgbClr val="FFCC00"/>
                </a:solidFill>
                <a:latin typeface="Franklin Gothic Medium" panose="020B0603020102020204" pitchFamily="34" charset="0"/>
              </a:rPr>
              <a:t> D</a:t>
            </a:r>
            <a:r>
              <a:rPr lang="de-AT" altLang="de-DE" sz="6000" dirty="0">
                <a:solidFill>
                  <a:srgbClr val="087047"/>
                </a:solidFill>
                <a:latin typeface="Franklin Gothic Medium" panose="020B0603020102020204" pitchFamily="34" charset="0"/>
              </a:rPr>
              <a:t>ank</a:t>
            </a:r>
            <a:r>
              <a:rPr lang="de-AT" altLang="de-DE" sz="6000" dirty="0">
                <a:solidFill>
                  <a:srgbClr val="FFCC00"/>
                </a:solidFill>
                <a:latin typeface="Franklin Gothic Medium" panose="020B0603020102020204" pitchFamily="34" charset="0"/>
              </a:rPr>
              <a:t> !!</a:t>
            </a:r>
          </a:p>
        </p:txBody>
      </p:sp>
      <p:sp>
        <p:nvSpPr>
          <p:cNvPr id="2" name="Rechteck 1"/>
          <p:cNvSpPr/>
          <p:nvPr/>
        </p:nvSpPr>
        <p:spPr>
          <a:xfrm>
            <a:off x="95693" y="308344"/>
            <a:ext cx="1807535" cy="101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19" y="-81960"/>
            <a:ext cx="4655370" cy="2572452"/>
          </a:xfrm>
          <a:prstGeom prst="rect">
            <a:avLst/>
          </a:prstGeom>
        </p:spPr>
      </p:pic>
    </p:spTree>
    <p:extLst>
      <p:ext uri="{BB962C8B-B14F-4D97-AF65-F5344CB8AC3E}">
        <p14:creationId xmlns:p14="http://schemas.microsoft.com/office/powerpoint/2010/main" val="2145034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639"/>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9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8" grpId="0"/>
      <p:bldP spid="69639" grpId="0"/>
      <p:bldP spid="696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68313" y="1412875"/>
            <a:ext cx="7488237" cy="1143000"/>
          </a:xfrm>
        </p:spPr>
        <p:txBody>
          <a:bodyPr/>
          <a:lstStyle/>
          <a:p>
            <a:r>
              <a:rPr lang="de-AT" altLang="de-DE" dirty="0">
                <a:solidFill>
                  <a:srgbClr val="006F45"/>
                </a:solidFill>
              </a:rPr>
              <a:t>2. Wie wirkt Biofeedback</a:t>
            </a:r>
            <a:endParaRPr lang="de-AT" altLang="de-DE" dirty="0"/>
          </a:p>
        </p:txBody>
      </p:sp>
      <p:sp>
        <p:nvSpPr>
          <p:cNvPr id="58371" name="Rectangle 3"/>
          <p:cNvSpPr>
            <a:spLocks noGrp="1" noChangeArrowheads="1"/>
          </p:cNvSpPr>
          <p:nvPr>
            <p:ph type="body" idx="1"/>
          </p:nvPr>
        </p:nvSpPr>
        <p:spPr>
          <a:xfrm>
            <a:off x="1187450" y="2551113"/>
            <a:ext cx="6019800" cy="3417887"/>
          </a:xfrm>
        </p:spPr>
        <p:txBody>
          <a:bodyPr/>
          <a:lstStyle/>
          <a:p>
            <a:r>
              <a:rPr lang="de-AT" sz="2800" dirty="0"/>
              <a:t>Stresskonzept</a:t>
            </a:r>
          </a:p>
          <a:p>
            <a:r>
              <a:rPr lang="de-AT" sz="2800" dirty="0"/>
              <a:t>Psychophysiologischer Hintergrund</a:t>
            </a:r>
          </a:p>
          <a:p>
            <a:r>
              <a:rPr lang="de-AT" sz="2800" dirty="0"/>
              <a:t>Funktionalität des vegetativen Nervensystems</a:t>
            </a:r>
          </a:p>
          <a:p>
            <a:pPr>
              <a:lnSpc>
                <a:spcPct val="90000"/>
              </a:lnSpc>
            </a:pPr>
            <a:endParaRPr lang="de-AT" altLang="de-DE" sz="2800" dirty="0">
              <a:latin typeface="Franklin Gothic Medium" panose="020B0603020102020204" pitchFamily="34" charset="0"/>
            </a:endParaRPr>
          </a:p>
          <a:p>
            <a:pPr>
              <a:lnSpc>
                <a:spcPct val="90000"/>
              </a:lnSpc>
            </a:pPr>
            <a:endParaRPr lang="de-AT" altLang="de-DE" sz="2800" dirty="0"/>
          </a:p>
        </p:txBody>
      </p:sp>
    </p:spTree>
    <p:extLst>
      <p:ext uri="{BB962C8B-B14F-4D97-AF65-F5344CB8AC3E}">
        <p14:creationId xmlns:p14="http://schemas.microsoft.com/office/powerpoint/2010/main" val="133693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bldLvl="2"/>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Franklin Gothic Medium"/>
        <a:ea typeface=""/>
        <a:cs typeface="Arial"/>
      </a:majorFont>
      <a:minorFont>
        <a:latin typeface="Franklin Gothic Medium"/>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1599</Words>
  <Application>Microsoft Office PowerPoint</Application>
  <PresentationFormat>Bildschirmpräsentation (4:3)</PresentationFormat>
  <Paragraphs>339</Paragraphs>
  <Slides>89</Slides>
  <Notes>5</Notes>
  <HiddenSlides>0</HiddenSlides>
  <MMClips>6</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89</vt:i4>
      </vt:variant>
    </vt:vector>
  </HeadingPairs>
  <TitlesOfParts>
    <vt:vector size="97" baseType="lpstr">
      <vt:lpstr>Arial</vt:lpstr>
      <vt:lpstr>Calibri</vt:lpstr>
      <vt:lpstr>Candara</vt:lpstr>
      <vt:lpstr>Franklin Gothic Medium</vt:lpstr>
      <vt:lpstr>Harlow Solid Italic</vt:lpstr>
      <vt:lpstr>Times New Roman</vt:lpstr>
      <vt:lpstr>Standarddesign</vt:lpstr>
      <vt:lpstr>Bitmap</vt:lpstr>
      <vt:lpstr>PowerPoint-Präsentation</vt:lpstr>
      <vt:lpstr>Psychophysiologische Interventionsstrategien (Biofeedback)</vt:lpstr>
      <vt:lpstr>Rahmen</vt:lpstr>
      <vt:lpstr>PowerPoint-Präsentation</vt:lpstr>
      <vt:lpstr>PowerPoint-Präsentation</vt:lpstr>
      <vt:lpstr>Teil 1: Einführung</vt:lpstr>
      <vt:lpstr>PowerPoint-Präsentation</vt:lpstr>
      <vt:lpstr>Was wird erfasst ?</vt:lpstr>
      <vt:lpstr>2. Wie wirkt Biofeedback</vt:lpstr>
      <vt:lpstr>Stress im Alltag</vt:lpstr>
      <vt:lpstr>Stresskonzept</vt:lpstr>
      <vt:lpstr>Eustress / Distress</vt:lpstr>
      <vt:lpstr>Stress-Achse 1 (HPA)</vt:lpstr>
      <vt:lpstr>Hormone</vt:lpstr>
      <vt:lpstr>PowerPoint-Präsentation</vt:lpstr>
      <vt:lpstr>Stress-Achse 2 (HHT)</vt:lpstr>
      <vt:lpstr>Was ist Stress</vt:lpstr>
      <vt:lpstr>PowerPoint-Präsentation</vt:lpstr>
      <vt:lpstr>Vegetatives  Nervensystem</vt:lpstr>
      <vt:lpstr>PowerPoint-Präsentation</vt:lpstr>
      <vt:lpstr>Belastungsprofil - Hautleitwert</vt:lpstr>
      <vt:lpstr>Belastungsprofil - Burnout</vt:lpstr>
      <vt:lpstr>Belastungsprofil - Pulsfrequenz</vt:lpstr>
      <vt:lpstr>3. Wie kann Biofeedback helfen ?</vt:lpstr>
      <vt:lpstr>Hautleitwert - Reduktion</vt:lpstr>
      <vt:lpstr>Atemtraining</vt:lpstr>
      <vt:lpstr>Handerwärmungstraining</vt:lpstr>
      <vt:lpstr>Muskelentspannung</vt:lpstr>
      <vt:lpstr>Migräne: Vasokonstriktionstraining</vt:lpstr>
      <vt:lpstr>PowerPoint-Präsentation</vt:lpstr>
      <vt:lpstr>Vorteile</vt:lpstr>
      <vt:lpstr>PowerPoint-Präsentation</vt:lpstr>
      <vt:lpstr>Teil2: Diagnostik - Stresstest</vt:lpstr>
      <vt:lpstr>Stresstest - Ergebnisse</vt:lpstr>
      <vt:lpstr>Kennwerte</vt:lpstr>
      <vt:lpstr>Kennwert Hautleitfähigkeit (SCL)</vt:lpstr>
      <vt:lpstr>Kennwert Temperatur</vt:lpstr>
      <vt:lpstr>Kennwerte Puls</vt:lpstr>
      <vt:lpstr>Kennwert Pulsfrequenz</vt:lpstr>
      <vt:lpstr>Kennwert Pulsamplitude</vt:lpstr>
      <vt:lpstr>Kennwert Atmung</vt:lpstr>
      <vt:lpstr>Kennwert Atemfrequenz</vt:lpstr>
      <vt:lpstr>Kennwert Atemamplitude</vt:lpstr>
      <vt:lpstr>12 min Stresstest</vt:lpstr>
      <vt:lpstr>Teil 3: Stressbewältigung - Kohärenztraining</vt:lpstr>
      <vt:lpstr>PowerPoint-Präsentation</vt:lpstr>
      <vt:lpstr>PowerPoint-Präsentation</vt:lpstr>
      <vt:lpstr>PowerPoint-Präsentation</vt:lpstr>
      <vt:lpstr>PowerPoint-Präsentation</vt:lpstr>
      <vt:lpstr>PowerPoint-Präsentation</vt:lpstr>
      <vt:lpstr>PowerPoint-Präsentation</vt:lpstr>
      <vt:lpstr>Stress und Immunsystem</vt:lpstr>
      <vt:lpstr>Stress- management:</vt:lpstr>
      <vt:lpstr>Kohärenztraining</vt:lpstr>
      <vt:lpstr>Die Atemkugel</vt:lpstr>
      <vt:lpstr>Kohärenz =</vt:lpstr>
      <vt:lpstr>Belastungsprofil - Burnout</vt:lpstr>
      <vt:lpstr>Stress = Chaos</vt:lpstr>
      <vt:lpstr>Stress ist kraftraubendes Gegeneinander …</vt:lpstr>
      <vt:lpstr>… Kohärenz ist ein fröhliches Miteinander</vt:lpstr>
      <vt:lpstr>Kohärenz = innen aufräumen</vt:lpstr>
      <vt:lpstr>Belastungsprofil - Hautleitwert</vt:lpstr>
      <vt:lpstr>Kohärenz = vegetatives Gleichgewicht</vt:lpstr>
      <vt:lpstr>Messung der Kohärenz</vt:lpstr>
      <vt:lpstr>Berechnung der Kohärenz</vt:lpstr>
      <vt:lpstr>Kohärenz – der 0.1 Hz Peak</vt:lpstr>
      <vt:lpstr>Baroreflex-Sensitivität  (Lehrer, Vaschillo et al., 2003)</vt:lpstr>
      <vt:lpstr>Die Polyvagal-Theorie: Stephen W. Porges</vt:lpstr>
      <vt:lpstr>Die Atemkugel</vt:lpstr>
      <vt:lpstr>Übung: Kohärenztraining</vt:lpstr>
      <vt:lpstr>Zwischenteil vor Teil 4:</vt:lpstr>
      <vt:lpstr>Ist Biofeedback wirksam? Yucha &amp; Montgomery's (2008)</vt:lpstr>
      <vt:lpstr>Wirkungsweise von Biofeedback</vt:lpstr>
      <vt:lpstr>Teil 4: Schmerzen –  EMG Entspannung</vt:lpstr>
      <vt:lpstr>Schmerzmodell 1</vt:lpstr>
      <vt:lpstr>Schmerzmodell 2</vt:lpstr>
      <vt:lpstr>Psychologische Schmerztherapie</vt:lpstr>
      <vt:lpstr>Psychophysiologische Ebene</vt:lpstr>
      <vt:lpstr>Psychologische Ebene: Teufelskreise</vt:lpstr>
      <vt:lpstr>Teufelskreise</vt:lpstr>
      <vt:lpstr>Spezielle Ansätze</vt:lpstr>
      <vt:lpstr>Übung: EMG Biofeedback</vt:lpstr>
      <vt:lpstr>Teil 5: Hypertonie –  Handerwärmung</vt:lpstr>
      <vt:lpstr>Übung: Handerwärmen</vt:lpstr>
      <vt:lpstr>Teil 6: Neurofeedback</vt:lpstr>
      <vt:lpstr>Frequenzbänder</vt:lpstr>
      <vt:lpstr>ADHS</vt:lpstr>
      <vt:lpstr>Literaturempfehlungen</vt:lpstr>
      <vt:lpstr>PowerPoint-Präsentation</vt:lpstr>
    </vt:vector>
  </TitlesOfParts>
  <Company>Praxis Dr. Klein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Wolfhard Klein</dc:creator>
  <cp:lastModifiedBy>Wolfhard Klein</cp:lastModifiedBy>
  <cp:revision>291</cp:revision>
  <dcterms:created xsi:type="dcterms:W3CDTF">2010-04-12T13:40:07Z</dcterms:created>
  <dcterms:modified xsi:type="dcterms:W3CDTF">2021-05-19T19:27:01Z</dcterms:modified>
</cp:coreProperties>
</file>